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73" r:id="rId3"/>
    <p:sldId id="258" r:id="rId4"/>
    <p:sldId id="259" r:id="rId5"/>
    <p:sldId id="260" r:id="rId6"/>
    <p:sldId id="274" r:id="rId7"/>
    <p:sldId id="272" r:id="rId8"/>
    <p:sldId id="261" r:id="rId9"/>
    <p:sldId id="262" r:id="rId10"/>
    <p:sldId id="263" r:id="rId11"/>
    <p:sldId id="264" r:id="rId12"/>
    <p:sldId id="265" r:id="rId13"/>
    <p:sldId id="277" r:id="rId14"/>
    <p:sldId id="275" r:id="rId15"/>
    <p:sldId id="267" r:id="rId16"/>
    <p:sldId id="268" r:id="rId17"/>
    <p:sldId id="269" r:id="rId18"/>
    <p:sldId id="276" r:id="rId19"/>
    <p:sldId id="270" r:id="rId20"/>
    <p:sldId id="271" r:id="rId21"/>
  </p:sldIdLst>
  <p:sldSz cx="9144000" cy="5143500" type="screen16x9"/>
  <p:notesSz cx="6858000" cy="9144000"/>
  <p:embeddedFontLst>
    <p:embeddedFont>
      <p:font typeface="Montserrat" panose="00000500000000000000" pitchFamily="2" charset="0"/>
      <p:regular r:id="rId23"/>
      <p:bold r:id="rId24"/>
      <p:italic r:id="rId25"/>
      <p:boldItalic r:id="rId26"/>
    </p:embeddedFont>
    <p:embeddedFont>
      <p:font typeface="Oswald" panose="00000500000000000000" pitchFamily="2" charset="0"/>
      <p:regular r:id="rId27"/>
      <p:bold r:id="rId28"/>
    </p:embeddedFont>
    <p:embeddedFont>
      <p:font typeface="Playfair Display" panose="000005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FA0617-EB29-4D5C-B7EA-6B3522ED7A97}">
  <a:tblStyle styleId="{3CFA0617-EB29-4D5C-B7EA-6B3522ED7A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5380" autoAdjust="0"/>
  </p:normalViewPr>
  <p:slideViewPr>
    <p:cSldViewPr snapToGrid="0">
      <p:cViewPr varScale="1">
        <p:scale>
          <a:sx n="110" d="100"/>
          <a:sy n="110" d="100"/>
        </p:scale>
        <p:origin x="1171"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8551d3ea4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8551d3ea4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students who are currently in grade 9, you will be selecting your grade 10 courses.  Please keep in mind if you did not have Visual Arts, Drama, Guitar or Music in your grade 9 year you must choose a course that falls under the Arts category for your grade 10 year. </a:t>
            </a:r>
            <a:endParaRPr/>
          </a:p>
          <a:p>
            <a:pPr marL="0" lvl="0" indent="0" algn="l" rtl="0">
              <a:spcBef>
                <a:spcPts val="0"/>
              </a:spcBef>
              <a:spcAft>
                <a:spcPts val="0"/>
              </a:spcAft>
              <a:buNone/>
            </a:pPr>
            <a:r>
              <a:rPr lang="en"/>
              <a:t>For students who are currently in Cohort C and for that reason have not been able to take a Phys. Ed courses.  You will be able to select PPL2OM for the boys and PAI2OF for the girls,</a:t>
            </a:r>
            <a:endParaRPr/>
          </a:p>
          <a:p>
            <a:pPr marL="0" lvl="0" indent="0" algn="l" rtl="0">
              <a:spcBef>
                <a:spcPts val="0"/>
              </a:spcBef>
              <a:spcAft>
                <a:spcPts val="0"/>
              </a:spcAft>
              <a:buNone/>
            </a:pPr>
            <a:r>
              <a:rPr lang="en"/>
              <a:t>If you are a French Immersion or French </a:t>
            </a:r>
            <a:r>
              <a:rPr lang="en">
                <a:solidFill>
                  <a:schemeClr val="dk1"/>
                </a:solidFill>
              </a:rPr>
              <a:t>Extended student, please take care to properly select the courses you must take in French in order to meet your hours or instruction requirements for that specific certificate.  We are excited to offer to all grade 10 French students: Art Dramatique (Drama).  If you are planning to take your History or Civics in summer school in order to still make room for an additional elective, please do not select it in myBlueprint.  In the notes section let us know that you have purposely not selected the course because you are intending to take it in  summer school.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8551d3ea4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8551d3ea4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who are currently in Grade 10 and selecting courses for the grade 11 year you will have the opportunity now to select 5 electives, with only MATH ENGLISH and RELIGION as compulsaries, Science in grade 11 is considered an elective and is separated into Biology, Chemistry and Physics.</a:t>
            </a:r>
            <a:endParaRPr/>
          </a:p>
          <a:p>
            <a:pPr marL="0" lvl="0" indent="0" algn="l" rtl="0">
              <a:spcBef>
                <a:spcPts val="0"/>
              </a:spcBef>
              <a:spcAft>
                <a:spcPts val="0"/>
              </a:spcAft>
              <a:buNone/>
            </a:pPr>
            <a:r>
              <a:rPr lang="en"/>
              <a:t>You will notice that courses are now referred to as College, University and Workplace and are no longer categorized as Essential, Applied or Academic.</a:t>
            </a:r>
            <a:endParaRPr/>
          </a:p>
          <a:p>
            <a:pPr marL="0" lvl="0" indent="0" algn="l" rtl="0">
              <a:spcBef>
                <a:spcPts val="0"/>
              </a:spcBef>
              <a:spcAft>
                <a:spcPts val="0"/>
              </a:spcAft>
              <a:buNone/>
            </a:pPr>
            <a:r>
              <a:rPr lang="en">
                <a:solidFill>
                  <a:schemeClr val="dk1"/>
                </a:solidFill>
              </a:rPr>
              <a:t>If you are a French Immersion or French </a:t>
            </a:r>
            <a:r>
              <a:rPr lang="en"/>
              <a:t>Extended student, Once again please take care to properly select the courses you must take in French in order to meet your hours or instruction requirements for that specific certificate. </a:t>
            </a:r>
            <a:endParaRPr/>
          </a:p>
          <a:p>
            <a:pPr marL="0" lvl="0" indent="0" algn="l" rtl="0">
              <a:spcBef>
                <a:spcPts val="0"/>
              </a:spcBef>
              <a:spcAft>
                <a:spcPts val="0"/>
              </a:spcAft>
              <a:buNone/>
            </a:pPr>
            <a:r>
              <a:rPr lang="en"/>
              <a:t>You should know that many Colleges, Universities and Employers consider coop placements a plus.  While the credits are not counted towards a College or University program it is notable that coop provides valuable opportunities for students to expand and enhance their transferable skills.</a:t>
            </a:r>
            <a:endParaRPr/>
          </a:p>
          <a:p>
            <a:pPr marL="0" lvl="0" indent="0" algn="l" rtl="0">
              <a:spcBef>
                <a:spcPts val="0"/>
              </a:spcBef>
              <a:spcAft>
                <a:spcPts val="0"/>
              </a:spcAft>
              <a:buClr>
                <a:schemeClr val="dk1"/>
              </a:buClr>
              <a:buSzPts val="1100"/>
              <a:buFont typeface="Arial"/>
              <a:buNone/>
            </a:pPr>
            <a:r>
              <a:rPr lang="en"/>
              <a:t>Grade 11 is also when you can apply for the Specialist High Skills Major Program (SHSM)</a:t>
            </a:r>
            <a:endParaRPr/>
          </a:p>
          <a:p>
            <a:pPr marL="0" lvl="0" indent="0" algn="l" rtl="0">
              <a:spcBef>
                <a:spcPts val="0"/>
              </a:spcBef>
              <a:spcAft>
                <a:spcPts val="0"/>
              </a:spcAft>
              <a:buClr>
                <a:schemeClr val="dk1"/>
              </a:buClr>
              <a:buSzPts val="1100"/>
              <a:buFont typeface="Arial"/>
              <a:buNone/>
            </a:pPr>
            <a:r>
              <a:rPr lang="en"/>
              <a:t>IMPORTANT: Universities do look at your grade 11 marks and in some instances will make early offers based on your grade 11 marks so do your best...it counts!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8551d3ea4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8551d3ea4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8551d3ea4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8551d3ea4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8551d3ea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8551d3ea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8551d3ea4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78551d3ea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8551d3ea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8551d3ea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8551d3ea4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8551d3ea4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8551d3ea4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8551d3ea4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Check to be sure you have selected the correct pathway level ( ie academic, applied…)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8551d3ea4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8551d3ea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eab2d07c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aeab2d07c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aeab2d07c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aeab2d07c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8551d3ea4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8551d3ea4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0"/>
              <a:buFont typeface="Montserrat"/>
              <a:buNone/>
              <a:defRPr sz="14000">
                <a:latin typeface="Montserrat"/>
                <a:ea typeface="Montserrat"/>
                <a:cs typeface="Montserrat"/>
                <a:sym typeface="Montserrat"/>
              </a:defRPr>
            </a:lvl1pPr>
            <a:lvl2pPr lvl="1" algn="ctr" rtl="0">
              <a:spcBef>
                <a:spcPts val="0"/>
              </a:spcBef>
              <a:spcAft>
                <a:spcPts val="0"/>
              </a:spcAft>
              <a:buSzPts val="14000"/>
              <a:buFont typeface="Montserrat"/>
              <a:buNone/>
              <a:defRPr sz="14000">
                <a:latin typeface="Montserrat"/>
                <a:ea typeface="Montserrat"/>
                <a:cs typeface="Montserrat"/>
                <a:sym typeface="Montserrat"/>
              </a:defRPr>
            </a:lvl2pPr>
            <a:lvl3pPr lvl="2" algn="ctr" rtl="0">
              <a:spcBef>
                <a:spcPts val="0"/>
              </a:spcBef>
              <a:spcAft>
                <a:spcPts val="0"/>
              </a:spcAft>
              <a:buSzPts val="14000"/>
              <a:buFont typeface="Montserrat"/>
              <a:buNone/>
              <a:defRPr sz="14000">
                <a:latin typeface="Montserrat"/>
                <a:ea typeface="Montserrat"/>
                <a:cs typeface="Montserrat"/>
                <a:sym typeface="Montserrat"/>
              </a:defRPr>
            </a:lvl3pPr>
            <a:lvl4pPr lvl="3" algn="ctr" rtl="0">
              <a:spcBef>
                <a:spcPts val="0"/>
              </a:spcBef>
              <a:spcAft>
                <a:spcPts val="0"/>
              </a:spcAft>
              <a:buSzPts val="14000"/>
              <a:buFont typeface="Montserrat"/>
              <a:buNone/>
              <a:defRPr sz="14000">
                <a:latin typeface="Montserrat"/>
                <a:ea typeface="Montserrat"/>
                <a:cs typeface="Montserrat"/>
                <a:sym typeface="Montserrat"/>
              </a:defRPr>
            </a:lvl4pPr>
            <a:lvl5pPr lvl="4" algn="ctr" rtl="0">
              <a:spcBef>
                <a:spcPts val="0"/>
              </a:spcBef>
              <a:spcAft>
                <a:spcPts val="0"/>
              </a:spcAft>
              <a:buSzPts val="14000"/>
              <a:buFont typeface="Montserrat"/>
              <a:buNone/>
              <a:defRPr sz="14000">
                <a:latin typeface="Montserrat"/>
                <a:ea typeface="Montserrat"/>
                <a:cs typeface="Montserrat"/>
                <a:sym typeface="Montserrat"/>
              </a:defRPr>
            </a:lvl5pPr>
            <a:lvl6pPr lvl="5" algn="ctr" rtl="0">
              <a:spcBef>
                <a:spcPts val="0"/>
              </a:spcBef>
              <a:spcAft>
                <a:spcPts val="0"/>
              </a:spcAft>
              <a:buSzPts val="14000"/>
              <a:buFont typeface="Montserrat"/>
              <a:buNone/>
              <a:defRPr sz="14000">
                <a:latin typeface="Montserrat"/>
                <a:ea typeface="Montserrat"/>
                <a:cs typeface="Montserrat"/>
                <a:sym typeface="Montserrat"/>
              </a:defRPr>
            </a:lvl6pPr>
            <a:lvl7pPr lvl="6" algn="ctr" rtl="0">
              <a:spcBef>
                <a:spcPts val="0"/>
              </a:spcBef>
              <a:spcAft>
                <a:spcPts val="0"/>
              </a:spcAft>
              <a:buSzPts val="14000"/>
              <a:buFont typeface="Montserrat"/>
              <a:buNone/>
              <a:defRPr sz="14000">
                <a:latin typeface="Montserrat"/>
                <a:ea typeface="Montserrat"/>
                <a:cs typeface="Montserrat"/>
                <a:sym typeface="Montserrat"/>
              </a:defRPr>
            </a:lvl7pPr>
            <a:lvl8pPr lvl="7" algn="ctr" rtl="0">
              <a:spcBef>
                <a:spcPts val="0"/>
              </a:spcBef>
              <a:spcAft>
                <a:spcPts val="0"/>
              </a:spcAft>
              <a:buSzPts val="14000"/>
              <a:buFont typeface="Montserrat"/>
              <a:buNone/>
              <a:defRPr sz="14000">
                <a:latin typeface="Montserrat"/>
                <a:ea typeface="Montserrat"/>
                <a:cs typeface="Montserrat"/>
                <a:sym typeface="Montserrat"/>
              </a:defRPr>
            </a:lvl8pPr>
            <a:lvl9pPr lvl="8" algn="ctr" rtl="0">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highlight>
                  <a:schemeClr val="dk1"/>
                </a:highlight>
              </a:defRPr>
            </a:lvl1pPr>
            <a:lvl2pPr marL="914400" lvl="1" indent="-317500" algn="ctr" rtl="0">
              <a:spcBef>
                <a:spcPts val="1600"/>
              </a:spcBef>
              <a:spcAft>
                <a:spcPts val="0"/>
              </a:spcAft>
              <a:buSzPts val="1400"/>
              <a:buChar char="○"/>
              <a:defRPr>
                <a:highlight>
                  <a:schemeClr val="dk1"/>
                </a:highlight>
              </a:defRPr>
            </a:lvl2pPr>
            <a:lvl3pPr marL="1371600" lvl="2" indent="-317500" algn="ctr" rtl="0">
              <a:spcBef>
                <a:spcPts val="1600"/>
              </a:spcBef>
              <a:spcAft>
                <a:spcPts val="0"/>
              </a:spcAft>
              <a:buSzPts val="1400"/>
              <a:buChar char="■"/>
              <a:defRPr>
                <a:highlight>
                  <a:schemeClr val="dk1"/>
                </a:highlight>
              </a:defRPr>
            </a:lvl3pPr>
            <a:lvl4pPr marL="1828800" lvl="3" indent="-317500" algn="ctr" rtl="0">
              <a:spcBef>
                <a:spcPts val="1600"/>
              </a:spcBef>
              <a:spcAft>
                <a:spcPts val="0"/>
              </a:spcAft>
              <a:buSzPts val="1400"/>
              <a:buChar char="●"/>
              <a:defRPr>
                <a:highlight>
                  <a:schemeClr val="dk1"/>
                </a:highlight>
              </a:defRPr>
            </a:lvl4pPr>
            <a:lvl5pPr marL="2286000" lvl="4" indent="-317500" algn="ctr" rtl="0">
              <a:spcBef>
                <a:spcPts val="1600"/>
              </a:spcBef>
              <a:spcAft>
                <a:spcPts val="0"/>
              </a:spcAft>
              <a:buSzPts val="1400"/>
              <a:buChar char="○"/>
              <a:defRPr>
                <a:highlight>
                  <a:schemeClr val="dk1"/>
                </a:highlight>
              </a:defRPr>
            </a:lvl5pPr>
            <a:lvl6pPr marL="2743200" lvl="5" indent="-317500" algn="ctr" rtl="0">
              <a:spcBef>
                <a:spcPts val="1600"/>
              </a:spcBef>
              <a:spcAft>
                <a:spcPts val="0"/>
              </a:spcAft>
              <a:buSzPts val="1400"/>
              <a:buChar char="■"/>
              <a:defRPr>
                <a:highlight>
                  <a:schemeClr val="dk1"/>
                </a:highlight>
              </a:defRPr>
            </a:lvl6pPr>
            <a:lvl7pPr marL="3200400" lvl="6" indent="-317500" algn="ctr" rtl="0">
              <a:spcBef>
                <a:spcPts val="1600"/>
              </a:spcBef>
              <a:spcAft>
                <a:spcPts val="0"/>
              </a:spcAft>
              <a:buSzPts val="1400"/>
              <a:buChar char="●"/>
              <a:defRPr>
                <a:highlight>
                  <a:schemeClr val="dk1"/>
                </a:highlight>
              </a:defRPr>
            </a:lvl7pPr>
            <a:lvl8pPr marL="3657600" lvl="7" indent="-317500" algn="ctr" rtl="0">
              <a:spcBef>
                <a:spcPts val="1600"/>
              </a:spcBef>
              <a:spcAft>
                <a:spcPts val="0"/>
              </a:spcAft>
              <a:buSzPts val="1400"/>
              <a:buChar char="○"/>
              <a:defRPr>
                <a:highlight>
                  <a:schemeClr val="dk1"/>
                </a:highlight>
              </a:defRPr>
            </a:lvl8pPr>
            <a:lvl9pPr marL="4114800" lvl="8" indent="-317500" algn="ctr" rtl="0">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highlight>
                  <a:schemeClr val="lt1"/>
                </a:highlight>
              </a:defRPr>
            </a:lvl1pPr>
            <a:lvl2pPr marL="914400" lvl="1" indent="-317500" rtl="0">
              <a:spcBef>
                <a:spcPts val="1600"/>
              </a:spcBef>
              <a:spcAft>
                <a:spcPts val="0"/>
              </a:spcAft>
              <a:buSzPts val="1400"/>
              <a:buChar char="○"/>
              <a:defRPr>
                <a:highlight>
                  <a:schemeClr val="lt1"/>
                </a:highlight>
              </a:defRPr>
            </a:lvl2pPr>
            <a:lvl3pPr marL="1371600" lvl="2" indent="-317500" rtl="0">
              <a:spcBef>
                <a:spcPts val="1600"/>
              </a:spcBef>
              <a:spcAft>
                <a:spcPts val="0"/>
              </a:spcAft>
              <a:buSzPts val="1400"/>
              <a:buChar char="■"/>
              <a:defRPr>
                <a:highlight>
                  <a:schemeClr val="lt1"/>
                </a:highlight>
              </a:defRPr>
            </a:lvl3pPr>
            <a:lvl4pPr marL="1828800" lvl="3" indent="-317500" rtl="0">
              <a:spcBef>
                <a:spcPts val="1600"/>
              </a:spcBef>
              <a:spcAft>
                <a:spcPts val="0"/>
              </a:spcAft>
              <a:buSzPts val="1400"/>
              <a:buChar char="●"/>
              <a:defRPr>
                <a:highlight>
                  <a:schemeClr val="lt1"/>
                </a:highlight>
              </a:defRPr>
            </a:lvl4pPr>
            <a:lvl5pPr marL="2286000" lvl="4" indent="-317500" rtl="0">
              <a:spcBef>
                <a:spcPts val="1600"/>
              </a:spcBef>
              <a:spcAft>
                <a:spcPts val="0"/>
              </a:spcAft>
              <a:buSzPts val="1400"/>
              <a:buChar char="○"/>
              <a:defRPr>
                <a:highlight>
                  <a:schemeClr val="lt1"/>
                </a:highlight>
              </a:defRPr>
            </a:lvl5pPr>
            <a:lvl6pPr marL="2743200" lvl="5" indent="-317500" rtl="0">
              <a:spcBef>
                <a:spcPts val="1600"/>
              </a:spcBef>
              <a:spcAft>
                <a:spcPts val="0"/>
              </a:spcAft>
              <a:buSzPts val="1400"/>
              <a:buChar char="■"/>
              <a:defRPr>
                <a:highlight>
                  <a:schemeClr val="lt1"/>
                </a:highlight>
              </a:defRPr>
            </a:lvl6pPr>
            <a:lvl7pPr marL="3200400" lvl="6" indent="-317500" rtl="0">
              <a:spcBef>
                <a:spcPts val="1600"/>
              </a:spcBef>
              <a:spcAft>
                <a:spcPts val="0"/>
              </a:spcAft>
              <a:buSzPts val="1400"/>
              <a:buChar char="●"/>
              <a:defRPr>
                <a:highlight>
                  <a:schemeClr val="lt1"/>
                </a:highlight>
              </a:defRPr>
            </a:lvl7pPr>
            <a:lvl8pPr marL="3657600" lvl="7" indent="-317500" rtl="0">
              <a:spcBef>
                <a:spcPts val="1600"/>
              </a:spcBef>
              <a:spcAft>
                <a:spcPts val="0"/>
              </a:spcAft>
              <a:buSzPts val="1400"/>
              <a:buChar char="○"/>
              <a:defRPr>
                <a:highlight>
                  <a:schemeClr val="lt1"/>
                </a:highlight>
              </a:defRPr>
            </a:lvl8pPr>
            <a:lvl9pPr marL="4114800" lvl="8" indent="-317500" rtl="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rtl="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Playfair Display"/>
                <a:ea typeface="Playfair Display"/>
                <a:cs typeface="Playfair Display"/>
                <a:sym typeface="Playfair Display"/>
              </a:defRPr>
            </a:lvl1pPr>
            <a:lvl2pPr lvl="1" algn="r" rtl="0">
              <a:buNone/>
              <a:defRPr sz="1000">
                <a:solidFill>
                  <a:schemeClr val="dk2"/>
                </a:solidFill>
                <a:latin typeface="Playfair Display"/>
                <a:ea typeface="Playfair Display"/>
                <a:cs typeface="Playfair Display"/>
                <a:sym typeface="Playfair Display"/>
              </a:defRPr>
            </a:lvl2pPr>
            <a:lvl3pPr lvl="2" algn="r" rtl="0">
              <a:buNone/>
              <a:defRPr sz="1000">
                <a:solidFill>
                  <a:schemeClr val="dk2"/>
                </a:solidFill>
                <a:latin typeface="Playfair Display"/>
                <a:ea typeface="Playfair Display"/>
                <a:cs typeface="Playfair Display"/>
                <a:sym typeface="Playfair Display"/>
              </a:defRPr>
            </a:lvl3pPr>
            <a:lvl4pPr lvl="3" algn="r" rtl="0">
              <a:buNone/>
              <a:defRPr sz="1000">
                <a:solidFill>
                  <a:schemeClr val="dk2"/>
                </a:solidFill>
                <a:latin typeface="Playfair Display"/>
                <a:ea typeface="Playfair Display"/>
                <a:cs typeface="Playfair Display"/>
                <a:sym typeface="Playfair Display"/>
              </a:defRPr>
            </a:lvl4pPr>
            <a:lvl5pPr lvl="4" algn="r" rtl="0">
              <a:buNone/>
              <a:defRPr sz="1000">
                <a:solidFill>
                  <a:schemeClr val="dk2"/>
                </a:solidFill>
                <a:latin typeface="Playfair Display"/>
                <a:ea typeface="Playfair Display"/>
                <a:cs typeface="Playfair Display"/>
                <a:sym typeface="Playfair Display"/>
              </a:defRPr>
            </a:lvl5pPr>
            <a:lvl6pPr lvl="5" algn="r" rtl="0">
              <a:buNone/>
              <a:defRPr sz="1000">
                <a:solidFill>
                  <a:schemeClr val="dk2"/>
                </a:solidFill>
                <a:latin typeface="Playfair Display"/>
                <a:ea typeface="Playfair Display"/>
                <a:cs typeface="Playfair Display"/>
                <a:sym typeface="Playfair Display"/>
              </a:defRPr>
            </a:lvl6pPr>
            <a:lvl7pPr lvl="6" algn="r" rtl="0">
              <a:buNone/>
              <a:defRPr sz="1000">
                <a:solidFill>
                  <a:schemeClr val="dk2"/>
                </a:solidFill>
                <a:latin typeface="Playfair Display"/>
                <a:ea typeface="Playfair Display"/>
                <a:cs typeface="Playfair Display"/>
                <a:sym typeface="Playfair Display"/>
              </a:defRPr>
            </a:lvl7pPr>
            <a:lvl8pPr lvl="7" algn="r" rtl="0">
              <a:buNone/>
              <a:defRPr sz="1000">
                <a:solidFill>
                  <a:schemeClr val="dk2"/>
                </a:solidFill>
                <a:latin typeface="Playfair Display"/>
                <a:ea typeface="Playfair Display"/>
                <a:cs typeface="Playfair Display"/>
                <a:sym typeface="Playfair Display"/>
              </a:defRPr>
            </a:lvl8pPr>
            <a:lvl9pPr lvl="8" algn="r" rtl="0">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25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393025"/>
            <a:ext cx="8455500" cy="215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200" dirty="0"/>
              <a:t>MyBlueprint</a:t>
            </a:r>
            <a:endParaRPr sz="6200" dirty="0"/>
          </a:p>
          <a:p>
            <a:pPr marL="0" lvl="0" indent="0" algn="ctr" rtl="0">
              <a:spcBef>
                <a:spcPts val="0"/>
              </a:spcBef>
              <a:spcAft>
                <a:spcPts val="0"/>
              </a:spcAft>
              <a:buNone/>
            </a:pPr>
            <a:r>
              <a:rPr lang="en" sz="4900" dirty="0"/>
              <a:t>2025-2026 Course Selection </a:t>
            </a:r>
            <a:endParaRPr sz="4900" dirty="0"/>
          </a:p>
        </p:txBody>
      </p:sp>
      <p:sp>
        <p:nvSpPr>
          <p:cNvPr id="59" name="Google Shape;59;p13"/>
          <p:cNvSpPr txBox="1">
            <a:spLocks noGrp="1"/>
          </p:cNvSpPr>
          <p:nvPr>
            <p:ph type="subTitle" idx="1"/>
          </p:nvPr>
        </p:nvSpPr>
        <p:spPr>
          <a:xfrm>
            <a:off x="344250" y="3550650"/>
            <a:ext cx="4227600" cy="746400"/>
          </a:xfrm>
          <a:prstGeom prst="rect">
            <a:avLst/>
          </a:prstGeom>
          <a:solidFill>
            <a:srgbClr val="00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700">
                <a:latin typeface="Playfair Display"/>
                <a:ea typeface="Playfair Display"/>
                <a:cs typeface="Playfair Display"/>
                <a:sym typeface="Playfair Display"/>
              </a:rPr>
              <a:t>LOYOLA C.S.S. EDITION</a:t>
            </a:r>
            <a:endParaRPr sz="2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dirty="0"/>
              <a:t>Step #4: Parent/Guardian Approval Email</a:t>
            </a:r>
            <a:endParaRPr dirty="0"/>
          </a:p>
        </p:txBody>
      </p:sp>
      <p:pic>
        <p:nvPicPr>
          <p:cNvPr id="4" name="Picture 3">
            <a:extLst>
              <a:ext uri="{FF2B5EF4-FFF2-40B4-BE49-F238E27FC236}">
                <a16:creationId xmlns:a16="http://schemas.microsoft.com/office/drawing/2014/main" id="{CFC0A53F-A5AC-4300-98C2-4BE2CA471249}"/>
              </a:ext>
            </a:extLst>
          </p:cNvPr>
          <p:cNvPicPr>
            <a:picLocks noChangeAspect="1"/>
          </p:cNvPicPr>
          <p:nvPr/>
        </p:nvPicPr>
        <p:blipFill>
          <a:blip r:embed="rId3"/>
          <a:stretch>
            <a:fillRect/>
          </a:stretch>
        </p:blipFill>
        <p:spPr>
          <a:xfrm>
            <a:off x="0" y="1727882"/>
            <a:ext cx="9144000" cy="1687736"/>
          </a:xfrm>
          <a:prstGeom prst="rect">
            <a:avLst/>
          </a:prstGeom>
        </p:spPr>
      </p:pic>
      <p:sp>
        <p:nvSpPr>
          <p:cNvPr id="5" name="Rectangle 4">
            <a:extLst>
              <a:ext uri="{FF2B5EF4-FFF2-40B4-BE49-F238E27FC236}">
                <a16:creationId xmlns:a16="http://schemas.microsoft.com/office/drawing/2014/main" id="{9AB959BC-6A28-4A36-B587-0D8FDEC139F1}"/>
              </a:ext>
            </a:extLst>
          </p:cNvPr>
          <p:cNvSpPr/>
          <p:nvPr/>
        </p:nvSpPr>
        <p:spPr>
          <a:xfrm>
            <a:off x="4037926" y="2201034"/>
            <a:ext cx="1262357" cy="370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ABB61BE-71BA-46B1-B26F-FE24FA99B62F}"/>
              </a:ext>
            </a:extLst>
          </p:cNvPr>
          <p:cNvSpPr/>
          <p:nvPr/>
        </p:nvSpPr>
        <p:spPr>
          <a:xfrm>
            <a:off x="2136297" y="3058789"/>
            <a:ext cx="404602" cy="356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10CD967-7A45-44DA-9EBB-3D4D66DB90D2}"/>
              </a:ext>
            </a:extLst>
          </p:cNvPr>
          <p:cNvSpPr txBox="1"/>
          <p:nvPr/>
        </p:nvSpPr>
        <p:spPr>
          <a:xfrm>
            <a:off x="110835" y="3770888"/>
            <a:ext cx="8950037" cy="400110"/>
          </a:xfrm>
          <a:prstGeom prst="rect">
            <a:avLst/>
          </a:prstGeom>
          <a:noFill/>
        </p:spPr>
        <p:txBody>
          <a:bodyPr wrap="square" rtlCol="0">
            <a:spAutoFit/>
          </a:bodyPr>
          <a:lstStyle/>
          <a:p>
            <a:pPr algn="ctr"/>
            <a:r>
              <a:rPr lang="en-US" sz="2000" b="1" dirty="0">
                <a:solidFill>
                  <a:srgbClr val="FF0000"/>
                </a:solidFill>
              </a:rPr>
              <a:t>*Print the signed form and bring it to your Guidance Counsellor</a:t>
            </a:r>
          </a:p>
        </p:txBody>
      </p:sp>
      <p:pic>
        <p:nvPicPr>
          <p:cNvPr id="7" name="Google Shape;110;p19">
            <a:extLst>
              <a:ext uri="{FF2B5EF4-FFF2-40B4-BE49-F238E27FC236}">
                <a16:creationId xmlns:a16="http://schemas.microsoft.com/office/drawing/2014/main" id="{DBC42E17-5921-42A1-8DEF-436A5C3A9E85}"/>
              </a:ext>
            </a:extLst>
          </p:cNvPr>
          <p:cNvPicPr preferRelativeResize="0"/>
          <p:nvPr/>
        </p:nvPicPr>
        <p:blipFill>
          <a:blip r:embed="rId4">
            <a:alphaModFix/>
          </a:blip>
          <a:stretch>
            <a:fillRect/>
          </a:stretch>
        </p:blipFill>
        <p:spPr>
          <a:xfrm>
            <a:off x="8242745" y="0"/>
            <a:ext cx="901249" cy="866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Parent/Guardian Approval Message</a:t>
            </a:r>
            <a:endParaRPr/>
          </a:p>
        </p:txBody>
      </p:sp>
      <p:sp>
        <p:nvSpPr>
          <p:cNvPr id="123" name="Google Shape;123;p2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4" name="Google Shape;124;p21"/>
          <p:cNvPicPr preferRelativeResize="0"/>
          <p:nvPr/>
        </p:nvPicPr>
        <p:blipFill>
          <a:blip r:embed="rId3">
            <a:alphaModFix/>
          </a:blip>
          <a:stretch>
            <a:fillRect/>
          </a:stretch>
        </p:blipFill>
        <p:spPr>
          <a:xfrm>
            <a:off x="311700" y="1234075"/>
            <a:ext cx="8520601" cy="3334800"/>
          </a:xfrm>
          <a:prstGeom prst="rect">
            <a:avLst/>
          </a:prstGeom>
          <a:noFill/>
          <a:ln>
            <a:noFill/>
          </a:ln>
        </p:spPr>
      </p:pic>
      <p:pic>
        <p:nvPicPr>
          <p:cNvPr id="5" name="Google Shape;110;p19">
            <a:extLst>
              <a:ext uri="{FF2B5EF4-FFF2-40B4-BE49-F238E27FC236}">
                <a16:creationId xmlns:a16="http://schemas.microsoft.com/office/drawing/2014/main" id="{A3DAD801-6772-4464-9010-C906AE76B518}"/>
              </a:ext>
            </a:extLst>
          </p:cNvPr>
          <p:cNvPicPr preferRelativeResize="0"/>
          <p:nvPr/>
        </p:nvPicPr>
        <p:blipFill>
          <a:blip r:embed="rId4">
            <a:alphaModFix/>
          </a:blip>
          <a:stretch>
            <a:fillRect/>
          </a:stretch>
        </p:blipFill>
        <p:spPr>
          <a:xfrm>
            <a:off x="8242751" y="11637"/>
            <a:ext cx="901249" cy="866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Re-Allow Submission</a:t>
            </a:r>
            <a:endParaRPr/>
          </a:p>
        </p:txBody>
      </p:sp>
      <p:sp>
        <p:nvSpPr>
          <p:cNvPr id="130" name="Google Shape;130;p22"/>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sz="2100" b="1" dirty="0"/>
              <a:t>Need to make a change </a:t>
            </a:r>
            <a:r>
              <a:rPr lang="en" sz="2100" b="1" u="sng" dirty="0">
                <a:solidFill>
                  <a:srgbClr val="000000"/>
                </a:solidFill>
                <a:highlight>
                  <a:srgbClr val="4A86E8"/>
                </a:highlight>
              </a:rPr>
              <a:t>AFTER</a:t>
            </a:r>
            <a:r>
              <a:rPr lang="en" sz="2100" b="1" i="1" dirty="0"/>
              <a:t> </a:t>
            </a:r>
            <a:r>
              <a:rPr lang="en" sz="2100" b="1" dirty="0"/>
              <a:t>submission?</a:t>
            </a:r>
            <a:endParaRPr sz="2100" b="1" dirty="0"/>
          </a:p>
          <a:p>
            <a:pPr marL="457200" lvl="0" indent="-381000" algn="ctr" rtl="0">
              <a:spcBef>
                <a:spcPts val="1600"/>
              </a:spcBef>
              <a:spcAft>
                <a:spcPts val="0"/>
              </a:spcAft>
              <a:buSzPts val="2400"/>
              <a:buChar char="●"/>
            </a:pPr>
            <a:r>
              <a:rPr lang="en" sz="2400" dirty="0"/>
              <a:t>You must make an appointment with your Guidance Counsellor if you submitted your course selection, but need to make a change.  Your Guidance Counsellor will “Re-Allow Submission” in order for you to make changes.  </a:t>
            </a:r>
            <a:endParaRPr sz="2400" dirty="0"/>
          </a:p>
        </p:txBody>
      </p:sp>
      <p:pic>
        <p:nvPicPr>
          <p:cNvPr id="131" name="Google Shape;131;p22"/>
          <p:cNvPicPr preferRelativeResize="0"/>
          <p:nvPr/>
        </p:nvPicPr>
        <p:blipFill>
          <a:blip r:embed="rId3">
            <a:alphaModFix/>
          </a:blip>
          <a:stretch>
            <a:fillRect/>
          </a:stretch>
        </p:blipFill>
        <p:spPr>
          <a:xfrm>
            <a:off x="8242745" y="0"/>
            <a:ext cx="901249" cy="866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CD08AD-9510-4F1B-4BAE-73235362B035}"/>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691397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AFB1E-A255-F99F-CC83-9F0EA1286BDF}"/>
              </a:ext>
            </a:extLst>
          </p:cNvPr>
          <p:cNvSpPr>
            <a:spLocks noGrp="1"/>
          </p:cNvSpPr>
          <p:nvPr>
            <p:ph type="title"/>
          </p:nvPr>
        </p:nvSpPr>
        <p:spPr/>
        <p:txBody>
          <a:bodyPr/>
          <a:lstStyle/>
          <a:p>
            <a:pPr algn="ctr"/>
            <a:r>
              <a:rPr lang="en-US" dirty="0"/>
              <a:t>              Courses at Loyola for 2025-2026</a:t>
            </a:r>
          </a:p>
        </p:txBody>
      </p:sp>
      <p:sp>
        <p:nvSpPr>
          <p:cNvPr id="3" name="Text Placeholder 2">
            <a:extLst>
              <a:ext uri="{FF2B5EF4-FFF2-40B4-BE49-F238E27FC236}">
                <a16:creationId xmlns:a16="http://schemas.microsoft.com/office/drawing/2014/main" id="{B4249AB0-BC72-A7DE-7C46-A50F0EF64EBC}"/>
              </a:ext>
            </a:extLst>
          </p:cNvPr>
          <p:cNvSpPr>
            <a:spLocks noGrp="1"/>
          </p:cNvSpPr>
          <p:nvPr>
            <p:ph type="body" idx="1"/>
          </p:nvPr>
        </p:nvSpPr>
        <p:spPr>
          <a:xfrm>
            <a:off x="173183" y="1136339"/>
            <a:ext cx="8887690" cy="2956925"/>
          </a:xfrm>
        </p:spPr>
        <p:txBody>
          <a:bodyPr/>
          <a:lstStyle/>
          <a:p>
            <a:pPr marL="114300" indent="0">
              <a:buNone/>
            </a:pPr>
            <a:r>
              <a:rPr lang="en-US" sz="1400" b="1" u="sng" dirty="0">
                <a:solidFill>
                  <a:schemeClr val="bg2"/>
                </a:solidFill>
              </a:rPr>
              <a:t>GRADE 10 COURSES:</a:t>
            </a:r>
          </a:p>
          <a:p>
            <a:pPr marL="114300" indent="0">
              <a:buNone/>
            </a:pPr>
            <a:r>
              <a:rPr lang="en-US" sz="1400" b="1" i="1" dirty="0">
                <a:solidFill>
                  <a:srgbClr val="FF0000"/>
                </a:solidFill>
              </a:rPr>
              <a:t>ASM2O1</a:t>
            </a:r>
            <a:r>
              <a:rPr lang="en-US" sz="1400" b="1" i="1" dirty="0">
                <a:solidFill>
                  <a:schemeClr val="accent4">
                    <a:lumMod val="75000"/>
                  </a:schemeClr>
                </a:solidFill>
              </a:rPr>
              <a:t>-</a:t>
            </a:r>
            <a:r>
              <a:rPr lang="en-US" sz="1400" dirty="0">
                <a:solidFill>
                  <a:schemeClr val="bg2"/>
                </a:solidFill>
              </a:rPr>
              <a:t>Grade 10 Media Arts</a:t>
            </a:r>
          </a:p>
          <a:p>
            <a:pPr marL="114300" indent="0">
              <a:buNone/>
            </a:pPr>
            <a:r>
              <a:rPr lang="en-US" sz="1400" b="1" i="1" dirty="0">
                <a:solidFill>
                  <a:srgbClr val="FF0000"/>
                </a:solidFill>
              </a:rPr>
              <a:t>TGJ2O1</a:t>
            </a:r>
            <a:r>
              <a:rPr lang="en-US" sz="1400" dirty="0"/>
              <a:t>-Grade 10 Communications Technology</a:t>
            </a:r>
          </a:p>
          <a:p>
            <a:pPr marL="114300" indent="0">
              <a:buNone/>
            </a:pPr>
            <a:endParaRPr lang="en-US" sz="1400" dirty="0">
              <a:solidFill>
                <a:schemeClr val="bg2"/>
              </a:solidFill>
            </a:endParaRPr>
          </a:p>
          <a:p>
            <a:pPr marL="114300" indent="0">
              <a:buNone/>
            </a:pPr>
            <a:r>
              <a:rPr lang="en-US" sz="1400" b="1" u="sng" dirty="0">
                <a:solidFill>
                  <a:schemeClr val="bg2"/>
                </a:solidFill>
              </a:rPr>
              <a:t>GRADE 11 COURSES:</a:t>
            </a:r>
          </a:p>
          <a:p>
            <a:pPr marL="114300" indent="0">
              <a:buNone/>
            </a:pPr>
            <a:r>
              <a:rPr lang="en-US" sz="1400" b="1" i="1" dirty="0">
                <a:solidFill>
                  <a:schemeClr val="accent4">
                    <a:lumMod val="75000"/>
                  </a:schemeClr>
                </a:solidFill>
              </a:rPr>
              <a:t>ASM3M1-</a:t>
            </a:r>
            <a:r>
              <a:rPr lang="en-US" sz="1400" dirty="0">
                <a:solidFill>
                  <a:schemeClr val="bg2"/>
                </a:solidFill>
              </a:rPr>
              <a:t>Grade 11 Media Arts</a:t>
            </a:r>
          </a:p>
          <a:p>
            <a:pPr marL="114300" indent="0">
              <a:buNone/>
            </a:pPr>
            <a:r>
              <a:rPr lang="en-US" sz="1400" b="1" i="1" dirty="0">
                <a:solidFill>
                  <a:schemeClr val="accent4">
                    <a:lumMod val="75000"/>
                  </a:schemeClr>
                </a:solidFill>
              </a:rPr>
              <a:t>ENG3UD</a:t>
            </a:r>
            <a:r>
              <a:rPr lang="en-US" sz="1400" dirty="0"/>
              <a:t>-Grade 11 Black Voices in Literature</a:t>
            </a:r>
          </a:p>
          <a:p>
            <a:pPr marL="114300" indent="0">
              <a:buNone/>
            </a:pPr>
            <a:r>
              <a:rPr lang="en-US" sz="1400" b="1" i="1" dirty="0">
                <a:solidFill>
                  <a:schemeClr val="accent4">
                    <a:lumMod val="75000"/>
                  </a:schemeClr>
                </a:solidFill>
              </a:rPr>
              <a:t>NBE3U1 </a:t>
            </a:r>
            <a:r>
              <a:rPr lang="en-US" sz="1400" b="1" i="1" u="sng" dirty="0">
                <a:solidFill>
                  <a:schemeClr val="accent4">
                    <a:lumMod val="75000"/>
                  </a:schemeClr>
                </a:solidFill>
              </a:rPr>
              <a:t>or</a:t>
            </a:r>
            <a:r>
              <a:rPr lang="en-US" sz="1400" b="1" i="1" dirty="0">
                <a:solidFill>
                  <a:schemeClr val="accent4">
                    <a:lumMod val="75000"/>
                  </a:schemeClr>
                </a:solidFill>
              </a:rPr>
              <a:t> NBE3C1</a:t>
            </a:r>
            <a:r>
              <a:rPr lang="en-US" sz="1400" dirty="0"/>
              <a:t>-Grade 11 (English)Understanding Contemporary First Nations, Métis and Inuit Voices</a:t>
            </a:r>
            <a:br>
              <a:rPr lang="en-US" sz="1400" dirty="0"/>
            </a:br>
            <a:r>
              <a:rPr lang="en-US" sz="1400" b="1" i="1" dirty="0">
                <a:solidFill>
                  <a:schemeClr val="accent4">
                    <a:lumMod val="75000"/>
                  </a:schemeClr>
                </a:solidFill>
              </a:rPr>
              <a:t>TGG3M1</a:t>
            </a:r>
            <a:r>
              <a:rPr lang="en-US" sz="1400" dirty="0"/>
              <a:t>-Grade 11 Communications Technology: Print and Graphic Design</a:t>
            </a:r>
          </a:p>
          <a:p>
            <a:pPr marL="114300" indent="0">
              <a:buNone/>
            </a:pPr>
            <a:endParaRPr lang="en-US" sz="1400" dirty="0">
              <a:solidFill>
                <a:schemeClr val="bg2"/>
              </a:solidFill>
            </a:endParaRPr>
          </a:p>
          <a:p>
            <a:pPr marL="114300" indent="0">
              <a:buNone/>
            </a:pPr>
            <a:r>
              <a:rPr lang="en-US" sz="1400" b="1" u="sng" dirty="0">
                <a:solidFill>
                  <a:schemeClr val="bg2"/>
                </a:solidFill>
              </a:rPr>
              <a:t>GRADE 12 COURSES:</a:t>
            </a:r>
          </a:p>
          <a:p>
            <a:pPr marL="114300" indent="0">
              <a:buNone/>
            </a:pPr>
            <a:r>
              <a:rPr lang="en-US" sz="1400" b="1" i="1" dirty="0">
                <a:solidFill>
                  <a:srgbClr val="00B0F0"/>
                </a:solidFill>
              </a:rPr>
              <a:t>SCH4C1</a:t>
            </a:r>
            <a:r>
              <a:rPr lang="en-US" sz="1400" dirty="0"/>
              <a:t>-Grade 12 College Chemistry</a:t>
            </a:r>
          </a:p>
          <a:p>
            <a:pPr marL="114300" indent="0" algn="ctr">
              <a:buNone/>
            </a:pPr>
            <a:br>
              <a:rPr lang="en-US" sz="1200" b="1" dirty="0">
                <a:solidFill>
                  <a:srgbClr val="FF0000"/>
                </a:solidFill>
              </a:rPr>
            </a:br>
            <a:br>
              <a:rPr lang="en-US" sz="1200" b="1" dirty="0">
                <a:solidFill>
                  <a:srgbClr val="FF0000"/>
                </a:solidFill>
              </a:rPr>
            </a:br>
            <a:r>
              <a:rPr lang="en-US" sz="1200" b="1" dirty="0">
                <a:solidFill>
                  <a:srgbClr val="FF0000"/>
                </a:solidFill>
              </a:rPr>
              <a:t>*</a:t>
            </a:r>
            <a:r>
              <a:rPr lang="en-US" sz="1200" b="1" u="sng" dirty="0">
                <a:solidFill>
                  <a:srgbClr val="FF0000"/>
                </a:solidFill>
              </a:rPr>
              <a:t>Please Note</a:t>
            </a:r>
            <a:r>
              <a:rPr lang="en-US" sz="1200" b="1" dirty="0">
                <a:solidFill>
                  <a:srgbClr val="FF0000"/>
                </a:solidFill>
              </a:rPr>
              <a:t>: </a:t>
            </a:r>
            <a:r>
              <a:rPr lang="en-US" sz="1200" dirty="0">
                <a:solidFill>
                  <a:srgbClr val="FF0000"/>
                </a:solidFill>
              </a:rPr>
              <a:t>Courses are tentative based on student enrollment. Detailed course descriptions are available on MyBlueprint.</a:t>
            </a:r>
          </a:p>
          <a:p>
            <a:endParaRPr lang="en-US" dirty="0"/>
          </a:p>
          <a:p>
            <a:endParaRPr lang="en-US" dirty="0"/>
          </a:p>
        </p:txBody>
      </p:sp>
      <p:pic>
        <p:nvPicPr>
          <p:cNvPr id="4" name="Picture 5" descr="Im New To Forums :D | Skyblock Official Site">
            <a:extLst>
              <a:ext uri="{FF2B5EF4-FFF2-40B4-BE49-F238E27FC236}">
                <a16:creationId xmlns:a16="http://schemas.microsoft.com/office/drawing/2014/main" id="{95867FFD-F524-2C3E-5F20-A3D4AF5D9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245" y="385718"/>
            <a:ext cx="1266020" cy="69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900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highlight>
                  <a:srgbClr val="0000FF"/>
                </a:highlight>
              </a:rPr>
              <a:t>CURRENT GRADE 9 STUDENTS: GRADE 10 OPTIONS</a:t>
            </a:r>
            <a:endParaRPr>
              <a:solidFill>
                <a:srgbClr val="FFFFFF"/>
              </a:solidFill>
              <a:highlight>
                <a:srgbClr val="0000FF"/>
              </a:highlight>
            </a:endParaRPr>
          </a:p>
        </p:txBody>
      </p:sp>
      <p:graphicFrame>
        <p:nvGraphicFramePr>
          <p:cNvPr id="145" name="Google Shape;145;p24"/>
          <p:cNvGraphicFramePr/>
          <p:nvPr>
            <p:extLst>
              <p:ext uri="{D42A27DB-BD31-4B8C-83A1-F6EECF244321}">
                <p14:modId xmlns:p14="http://schemas.microsoft.com/office/powerpoint/2010/main" val="4003822104"/>
              </p:ext>
            </p:extLst>
          </p:nvPr>
        </p:nvGraphicFramePr>
        <p:xfrm>
          <a:off x="799250" y="1204850"/>
          <a:ext cx="7824075" cy="2499300"/>
        </p:xfrm>
        <a:graphic>
          <a:graphicData uri="http://schemas.openxmlformats.org/drawingml/2006/table">
            <a:tbl>
              <a:tblPr>
                <a:noFill/>
                <a:tableStyleId>{3CFA0617-EB29-4D5C-B7EA-6B3522ED7A97}</a:tableStyleId>
              </a:tblPr>
              <a:tblGrid>
                <a:gridCol w="2192675">
                  <a:extLst>
                    <a:ext uri="{9D8B030D-6E8A-4147-A177-3AD203B41FA5}">
                      <a16:colId xmlns:a16="http://schemas.microsoft.com/office/drawing/2014/main" val="20000"/>
                    </a:ext>
                  </a:extLst>
                </a:gridCol>
                <a:gridCol w="2985950">
                  <a:extLst>
                    <a:ext uri="{9D8B030D-6E8A-4147-A177-3AD203B41FA5}">
                      <a16:colId xmlns:a16="http://schemas.microsoft.com/office/drawing/2014/main" val="20001"/>
                    </a:ext>
                  </a:extLst>
                </a:gridCol>
                <a:gridCol w="2645450">
                  <a:extLst>
                    <a:ext uri="{9D8B030D-6E8A-4147-A177-3AD203B41FA5}">
                      <a16:colId xmlns:a16="http://schemas.microsoft.com/office/drawing/2014/main" val="20002"/>
                    </a:ext>
                  </a:extLst>
                </a:gridCol>
              </a:tblGrid>
              <a:tr h="366625">
                <a:tc>
                  <a:txBody>
                    <a:bodyPr/>
                    <a:lstStyle/>
                    <a:p>
                      <a:pPr marL="0" lvl="0" indent="0" algn="ctr" rtl="0">
                        <a:spcBef>
                          <a:spcPts val="0"/>
                        </a:spcBef>
                        <a:spcAft>
                          <a:spcPts val="0"/>
                        </a:spcAft>
                        <a:buNone/>
                      </a:pPr>
                      <a:r>
                        <a:rPr lang="en" b="1">
                          <a:solidFill>
                            <a:schemeClr val="lt1"/>
                          </a:solidFill>
                        </a:rPr>
                        <a:t>English Program</a:t>
                      </a:r>
                      <a:endParaRPr b="1">
                        <a:solidFill>
                          <a:schemeClr val="lt1"/>
                        </a:solidFill>
                      </a:endParaRPr>
                    </a:p>
                  </a:txBody>
                  <a:tcPr marL="91425" marR="91425" marT="91425" marB="91425">
                    <a:solidFill>
                      <a:srgbClr val="0000FF"/>
                    </a:solidFill>
                  </a:tcPr>
                </a:tc>
                <a:tc>
                  <a:txBody>
                    <a:bodyPr/>
                    <a:lstStyle/>
                    <a:p>
                      <a:pPr marL="0" lvl="0" indent="0" algn="ctr" rtl="0">
                        <a:spcBef>
                          <a:spcPts val="0"/>
                        </a:spcBef>
                        <a:spcAft>
                          <a:spcPts val="0"/>
                        </a:spcAft>
                        <a:buNone/>
                      </a:pPr>
                      <a:r>
                        <a:rPr lang="en" b="1">
                          <a:solidFill>
                            <a:schemeClr val="lt1"/>
                          </a:solidFill>
                        </a:rPr>
                        <a:t>French Immersion Program</a:t>
                      </a:r>
                      <a:endParaRPr b="1">
                        <a:solidFill>
                          <a:schemeClr val="lt1"/>
                        </a:solidFill>
                      </a:endParaRPr>
                    </a:p>
                  </a:txBody>
                  <a:tcPr marL="91425" marR="91425" marT="91425" marB="91425">
                    <a:solidFill>
                      <a:srgbClr val="0000FF"/>
                    </a:solidFill>
                  </a:tcPr>
                </a:tc>
                <a:tc>
                  <a:txBody>
                    <a:bodyPr/>
                    <a:lstStyle/>
                    <a:p>
                      <a:pPr marL="0" lvl="0" indent="0" algn="ctr" rtl="0">
                        <a:spcBef>
                          <a:spcPts val="0"/>
                        </a:spcBef>
                        <a:spcAft>
                          <a:spcPts val="0"/>
                        </a:spcAft>
                        <a:buNone/>
                      </a:pPr>
                      <a:r>
                        <a:rPr lang="en" b="1">
                          <a:solidFill>
                            <a:schemeClr val="lt1"/>
                          </a:solidFill>
                        </a:rPr>
                        <a:t>Extended French Program</a:t>
                      </a:r>
                      <a:endParaRPr b="1">
                        <a:solidFill>
                          <a:schemeClr val="lt1"/>
                        </a:solidFill>
                      </a:endParaRPr>
                    </a:p>
                  </a:txBody>
                  <a:tcPr marL="91425" marR="91425" marT="91425" marB="91425">
                    <a:solidFill>
                      <a:srgbClr val="0000FF"/>
                    </a:solidFill>
                  </a:tcPr>
                </a:tc>
                <a:extLst>
                  <a:ext uri="{0D108BD9-81ED-4DB2-BD59-A6C34878D82A}">
                    <a16:rowId xmlns:a16="http://schemas.microsoft.com/office/drawing/2014/main" val="10000"/>
                  </a:ext>
                </a:extLst>
              </a:tr>
              <a:tr h="1932925">
                <a:tc>
                  <a:txBody>
                    <a:bodyPr/>
                    <a:lstStyle/>
                    <a:p>
                      <a:pPr marL="457200" lvl="0" indent="-317500" algn="l" rtl="0">
                        <a:spcBef>
                          <a:spcPts val="0"/>
                        </a:spcBef>
                        <a:spcAft>
                          <a:spcPts val="0"/>
                        </a:spcAft>
                        <a:buSzPts val="1400"/>
                        <a:buChar char="●"/>
                      </a:pPr>
                      <a:r>
                        <a:rPr lang="en"/>
                        <a:t>English </a:t>
                      </a:r>
                      <a:endParaRPr/>
                    </a:p>
                    <a:p>
                      <a:pPr marL="457200" lvl="0" indent="-317500" algn="l" rtl="0">
                        <a:spcBef>
                          <a:spcPts val="0"/>
                        </a:spcBef>
                        <a:spcAft>
                          <a:spcPts val="0"/>
                        </a:spcAft>
                        <a:buSzPts val="1400"/>
                        <a:buChar char="●"/>
                      </a:pPr>
                      <a:r>
                        <a:rPr lang="en"/>
                        <a:t>Religion</a:t>
                      </a:r>
                      <a:endParaRPr/>
                    </a:p>
                    <a:p>
                      <a:pPr marL="457200" lvl="0" indent="-317500" algn="l" rtl="0">
                        <a:spcBef>
                          <a:spcPts val="0"/>
                        </a:spcBef>
                        <a:spcAft>
                          <a:spcPts val="0"/>
                        </a:spcAft>
                        <a:buSzPts val="1400"/>
                        <a:buChar char="●"/>
                      </a:pPr>
                      <a:r>
                        <a:rPr lang="en"/>
                        <a:t>Math</a:t>
                      </a:r>
                      <a:endParaRPr/>
                    </a:p>
                    <a:p>
                      <a:pPr marL="457200" lvl="0" indent="-317500" algn="l" rtl="0">
                        <a:spcBef>
                          <a:spcPts val="0"/>
                        </a:spcBef>
                        <a:spcAft>
                          <a:spcPts val="0"/>
                        </a:spcAft>
                        <a:buSzPts val="1400"/>
                        <a:buChar char="●"/>
                      </a:pPr>
                      <a:r>
                        <a:rPr lang="en"/>
                        <a:t>Science</a:t>
                      </a:r>
                      <a:endParaRPr/>
                    </a:p>
                    <a:p>
                      <a:pPr marL="457200" lvl="0" indent="-317500" algn="l" rtl="0">
                        <a:spcBef>
                          <a:spcPts val="0"/>
                        </a:spcBef>
                        <a:spcAft>
                          <a:spcPts val="0"/>
                        </a:spcAft>
                        <a:buSzPts val="1400"/>
                        <a:buChar char="●"/>
                      </a:pPr>
                      <a:r>
                        <a:rPr lang="en"/>
                        <a:t>History</a:t>
                      </a:r>
                      <a:endParaRPr/>
                    </a:p>
                    <a:p>
                      <a:pPr marL="457200" lvl="0" indent="-317500" algn="l" rtl="0">
                        <a:spcBef>
                          <a:spcPts val="0"/>
                        </a:spcBef>
                        <a:spcAft>
                          <a:spcPts val="0"/>
                        </a:spcAft>
                        <a:buSzPts val="1400"/>
                        <a:buChar char="●"/>
                      </a:pPr>
                      <a:r>
                        <a:rPr lang="en"/>
                        <a:t>Civics and Careers</a:t>
                      </a:r>
                      <a:endParaRPr/>
                    </a:p>
                    <a:p>
                      <a:pPr marL="457200" lvl="0" indent="0" algn="l" rtl="0">
                        <a:spcBef>
                          <a:spcPts val="0"/>
                        </a:spcBef>
                        <a:spcAft>
                          <a:spcPts val="0"/>
                        </a:spcAft>
                        <a:buNone/>
                      </a:pPr>
                      <a:r>
                        <a:rPr lang="en"/>
                        <a:t>(CIVCAR)</a:t>
                      </a:r>
                      <a:endParaRPr/>
                    </a:p>
                    <a:p>
                      <a:pPr marL="457200" lvl="0" indent="-317500" algn="l" rtl="0">
                        <a:spcBef>
                          <a:spcPts val="0"/>
                        </a:spcBef>
                        <a:spcAft>
                          <a:spcPts val="0"/>
                        </a:spcAft>
                        <a:buSzPts val="1400"/>
                        <a:buChar char="●"/>
                      </a:pPr>
                      <a:r>
                        <a:rPr lang="en"/>
                        <a:t>2 Electives</a:t>
                      </a:r>
                      <a:endParaRPr/>
                    </a:p>
                  </a:txBody>
                  <a:tcPr marL="91425" marR="91425" marT="91425" marB="91425"/>
                </a:tc>
                <a:tc>
                  <a:txBody>
                    <a:bodyPr/>
                    <a:lstStyle/>
                    <a:p>
                      <a:pPr marL="457200" lvl="0" indent="-317500" algn="l" rtl="0">
                        <a:spcBef>
                          <a:spcPts val="0"/>
                        </a:spcBef>
                        <a:spcAft>
                          <a:spcPts val="0"/>
                        </a:spcAft>
                        <a:buClr>
                          <a:schemeClr val="dk2"/>
                        </a:buClr>
                        <a:buSzPts val="1400"/>
                        <a:buChar char="●"/>
                      </a:pPr>
                      <a:r>
                        <a:rPr lang="en" dirty="0">
                          <a:solidFill>
                            <a:schemeClr val="dk2"/>
                          </a:solidFill>
                        </a:rPr>
                        <a:t>French (FIF2D1)</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English </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Religion (HRE2OM)</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Math</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Science</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History (CHC2DM)</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Civics and Careers (CIVCAM)</a:t>
                      </a:r>
                      <a:endParaRPr dirty="0">
                        <a:solidFill>
                          <a:schemeClr val="dk2"/>
                        </a:solidFill>
                      </a:endParaRPr>
                    </a:p>
                    <a:p>
                      <a:pPr marL="457200" lvl="0" indent="-317500" algn="l" rtl="0">
                        <a:spcBef>
                          <a:spcPts val="0"/>
                        </a:spcBef>
                        <a:spcAft>
                          <a:spcPts val="0"/>
                        </a:spcAft>
                        <a:buClr>
                          <a:schemeClr val="dk2"/>
                        </a:buClr>
                        <a:buSzPts val="1400"/>
                        <a:buChar char="●"/>
                      </a:pPr>
                      <a:r>
                        <a:rPr lang="en" dirty="0"/>
                        <a:t>1 Elective</a:t>
                      </a:r>
                      <a:endParaRPr dirty="0"/>
                    </a:p>
                  </a:txBody>
                  <a:tcPr marL="91425" marR="91425" marT="91425" marB="91425"/>
                </a:tc>
                <a:tc>
                  <a:txBody>
                    <a:bodyPr/>
                    <a:lstStyle/>
                    <a:p>
                      <a:pPr marL="457200" lvl="0" indent="-317500" algn="l" rtl="0">
                        <a:spcBef>
                          <a:spcPts val="0"/>
                        </a:spcBef>
                        <a:spcAft>
                          <a:spcPts val="0"/>
                        </a:spcAft>
                        <a:buClr>
                          <a:schemeClr val="dk2"/>
                        </a:buClr>
                        <a:buSzPts val="1400"/>
                        <a:buChar char="●"/>
                      </a:pPr>
                      <a:r>
                        <a:rPr lang="en" dirty="0">
                          <a:solidFill>
                            <a:schemeClr val="dk2"/>
                          </a:solidFill>
                        </a:rPr>
                        <a:t>French (FEF2D1)</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English </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Religion </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Math</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Science</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History (CHC2DF)</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Civics and Careers </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1 Elective</a:t>
                      </a:r>
                      <a:endParaRPr dirty="0"/>
                    </a:p>
                  </a:txBody>
                  <a:tcPr marL="91425" marR="91425" marT="91425" marB="91425"/>
                </a:tc>
                <a:extLst>
                  <a:ext uri="{0D108BD9-81ED-4DB2-BD59-A6C34878D82A}">
                    <a16:rowId xmlns:a16="http://schemas.microsoft.com/office/drawing/2014/main" val="10001"/>
                  </a:ext>
                </a:extLst>
              </a:tr>
            </a:tbl>
          </a:graphicData>
        </a:graphic>
      </p:graphicFrame>
      <p:sp>
        <p:nvSpPr>
          <p:cNvPr id="146" name="Google Shape;146;p24"/>
          <p:cNvSpPr txBox="1"/>
          <p:nvPr/>
        </p:nvSpPr>
        <p:spPr>
          <a:xfrm>
            <a:off x="520675" y="3804149"/>
            <a:ext cx="8422500" cy="1273541"/>
          </a:xfrm>
          <a:prstGeom prst="rect">
            <a:avLst/>
          </a:prstGeom>
          <a:solidFill>
            <a:srgbClr val="0000FF"/>
          </a:solid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2"/>
              </a:buClr>
              <a:buSzPts val="1100"/>
              <a:buFont typeface="Arial"/>
              <a:buNone/>
            </a:pPr>
            <a:r>
              <a:rPr lang="en" dirty="0">
                <a:solidFill>
                  <a:schemeClr val="lt1"/>
                </a:solidFill>
                <a:latin typeface="Playfair Display"/>
                <a:ea typeface="Playfair Display"/>
                <a:cs typeface="Playfair Display"/>
                <a:sym typeface="Playfair Display"/>
              </a:rPr>
              <a:t>•Must select 8 courses</a:t>
            </a:r>
          </a:p>
          <a:p>
            <a:pPr marL="0" lvl="0" indent="0" algn="l" rtl="0">
              <a:lnSpc>
                <a:spcPct val="107000"/>
              </a:lnSpc>
              <a:spcBef>
                <a:spcPts val="0"/>
              </a:spcBef>
              <a:spcAft>
                <a:spcPts val="0"/>
              </a:spcAft>
              <a:buClr>
                <a:schemeClr val="dk2"/>
              </a:buClr>
              <a:buSzPts val="1100"/>
              <a:buFont typeface="Arial"/>
              <a:buNone/>
            </a:pPr>
            <a:r>
              <a:rPr lang="en" dirty="0">
                <a:solidFill>
                  <a:schemeClr val="lt1"/>
                </a:solidFill>
                <a:latin typeface="Playfair Display"/>
                <a:ea typeface="Playfair Display"/>
                <a:cs typeface="Playfair Display"/>
                <a:sym typeface="Playfair Display"/>
              </a:rPr>
              <a:t>•Must select Art credit if not obtained in Gr. 9</a:t>
            </a:r>
          </a:p>
          <a:p>
            <a:pPr>
              <a:lnSpc>
                <a:spcPct val="107000"/>
              </a:lnSpc>
              <a:buClr>
                <a:schemeClr val="dk2"/>
              </a:buClr>
              <a:buSzPts val="1100"/>
            </a:pPr>
            <a:r>
              <a:rPr lang="en" dirty="0">
                <a:solidFill>
                  <a:schemeClr val="lt1"/>
                </a:solidFill>
                <a:latin typeface="Playfair Display"/>
                <a:ea typeface="Playfair Display"/>
                <a:cs typeface="Playfair Display"/>
                <a:sym typeface="Playfair Display"/>
              </a:rPr>
              <a:t>•Must select Technological credit if not obtained in Gr. 9</a:t>
            </a:r>
          </a:p>
          <a:p>
            <a:pPr marL="0" lvl="0" indent="0" algn="l" rtl="0">
              <a:lnSpc>
                <a:spcPct val="107000"/>
              </a:lnSpc>
              <a:spcBef>
                <a:spcPts val="0"/>
              </a:spcBef>
              <a:spcAft>
                <a:spcPts val="0"/>
              </a:spcAft>
              <a:buNone/>
            </a:pPr>
            <a:r>
              <a:rPr lang="en" dirty="0">
                <a:solidFill>
                  <a:schemeClr val="lt1"/>
                </a:solidFill>
                <a:latin typeface="Playfair Display"/>
                <a:ea typeface="Playfair Display"/>
                <a:cs typeface="Playfair Display"/>
                <a:sym typeface="Playfair Display"/>
              </a:rPr>
              <a:t>•PPL2OM (males) or PAI2OF (females) if students are missing Physical Education credit</a:t>
            </a:r>
            <a:endParaRPr dirty="0">
              <a:solidFill>
                <a:schemeClr val="lt1"/>
              </a:solidFill>
              <a:latin typeface="Playfair Display"/>
              <a:ea typeface="Playfair Display"/>
              <a:cs typeface="Playfair Display"/>
              <a:sym typeface="Playfair Display"/>
            </a:endParaRPr>
          </a:p>
          <a:p>
            <a:pPr marL="0" lvl="0" indent="0" algn="l" rtl="0">
              <a:spcBef>
                <a:spcPts val="0"/>
              </a:spcBef>
              <a:spcAft>
                <a:spcPts val="0"/>
              </a:spcAft>
              <a:buNone/>
            </a:pPr>
            <a:r>
              <a:rPr lang="en" dirty="0">
                <a:solidFill>
                  <a:schemeClr val="lt1"/>
                </a:solidFill>
                <a:latin typeface="Playfair Display"/>
                <a:ea typeface="Playfair Display"/>
                <a:cs typeface="Playfair Display"/>
                <a:sym typeface="Playfair Display"/>
              </a:rPr>
              <a:t>•Complete Community Service Hours</a:t>
            </a:r>
          </a:p>
        </p:txBody>
      </p:sp>
      <p:pic>
        <p:nvPicPr>
          <p:cNvPr id="147" name="Google Shape;147;p24"/>
          <p:cNvPicPr preferRelativeResize="0"/>
          <p:nvPr/>
        </p:nvPicPr>
        <p:blipFill>
          <a:blip r:embed="rId3">
            <a:alphaModFix/>
          </a:blip>
          <a:stretch>
            <a:fillRect/>
          </a:stretch>
        </p:blipFill>
        <p:spPr>
          <a:xfrm>
            <a:off x="8242745" y="0"/>
            <a:ext cx="901249" cy="866775"/>
          </a:xfrm>
          <a:prstGeom prst="rect">
            <a:avLst/>
          </a:prstGeom>
          <a:noFill/>
          <a:ln>
            <a:noFill/>
          </a:ln>
        </p:spPr>
      </p:pic>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highlight>
                  <a:srgbClr val="FF9900"/>
                </a:highlight>
              </a:rPr>
              <a:t>CURRENT GRADE 10 STUDENTS: GRADE 11 OPTIONS</a:t>
            </a:r>
            <a:endParaRPr>
              <a:solidFill>
                <a:srgbClr val="000000"/>
              </a:solidFill>
              <a:highlight>
                <a:srgbClr val="FF9900"/>
              </a:highlight>
            </a:endParaRPr>
          </a:p>
        </p:txBody>
      </p:sp>
      <p:graphicFrame>
        <p:nvGraphicFramePr>
          <p:cNvPr id="153" name="Google Shape;153;p25"/>
          <p:cNvGraphicFramePr/>
          <p:nvPr>
            <p:extLst>
              <p:ext uri="{D42A27DB-BD31-4B8C-83A1-F6EECF244321}">
                <p14:modId xmlns:p14="http://schemas.microsoft.com/office/powerpoint/2010/main" val="1674515274"/>
              </p:ext>
            </p:extLst>
          </p:nvPr>
        </p:nvGraphicFramePr>
        <p:xfrm>
          <a:off x="799263" y="1231725"/>
          <a:ext cx="7856225" cy="2080720"/>
        </p:xfrm>
        <a:graphic>
          <a:graphicData uri="http://schemas.openxmlformats.org/drawingml/2006/table">
            <a:tbl>
              <a:tblPr>
                <a:noFill/>
                <a:tableStyleId>{3CFA0617-EB29-4D5C-B7EA-6B3522ED7A97}</a:tableStyleId>
              </a:tblPr>
              <a:tblGrid>
                <a:gridCol w="2192675">
                  <a:extLst>
                    <a:ext uri="{9D8B030D-6E8A-4147-A177-3AD203B41FA5}">
                      <a16:colId xmlns:a16="http://schemas.microsoft.com/office/drawing/2014/main" val="20000"/>
                    </a:ext>
                  </a:extLst>
                </a:gridCol>
                <a:gridCol w="2985950">
                  <a:extLst>
                    <a:ext uri="{9D8B030D-6E8A-4147-A177-3AD203B41FA5}">
                      <a16:colId xmlns:a16="http://schemas.microsoft.com/office/drawing/2014/main" val="20001"/>
                    </a:ext>
                  </a:extLst>
                </a:gridCol>
                <a:gridCol w="2677600">
                  <a:extLst>
                    <a:ext uri="{9D8B030D-6E8A-4147-A177-3AD203B41FA5}">
                      <a16:colId xmlns:a16="http://schemas.microsoft.com/office/drawing/2014/main" val="20002"/>
                    </a:ext>
                  </a:extLst>
                </a:gridCol>
              </a:tblGrid>
              <a:tr h="404350">
                <a:tc>
                  <a:txBody>
                    <a:bodyPr/>
                    <a:lstStyle/>
                    <a:p>
                      <a:pPr marL="0" lvl="0" indent="0" algn="ctr" rtl="0">
                        <a:spcBef>
                          <a:spcPts val="0"/>
                        </a:spcBef>
                        <a:spcAft>
                          <a:spcPts val="0"/>
                        </a:spcAft>
                        <a:buNone/>
                      </a:pPr>
                      <a:r>
                        <a:rPr lang="en" b="1">
                          <a:solidFill>
                            <a:schemeClr val="lt1"/>
                          </a:solidFill>
                        </a:rPr>
                        <a:t>English Program</a:t>
                      </a:r>
                      <a:endParaRPr b="1">
                        <a:solidFill>
                          <a:schemeClr val="lt1"/>
                        </a:solidFill>
                      </a:endParaRPr>
                    </a:p>
                  </a:txBody>
                  <a:tcPr marL="91425" marR="91425" marT="91425" marB="91425">
                    <a:solidFill>
                      <a:srgbClr val="FF9900"/>
                    </a:solidFill>
                  </a:tcPr>
                </a:tc>
                <a:tc>
                  <a:txBody>
                    <a:bodyPr/>
                    <a:lstStyle/>
                    <a:p>
                      <a:pPr marL="0" lvl="0" indent="0" algn="ctr" rtl="0">
                        <a:spcBef>
                          <a:spcPts val="0"/>
                        </a:spcBef>
                        <a:spcAft>
                          <a:spcPts val="0"/>
                        </a:spcAft>
                        <a:buNone/>
                      </a:pPr>
                      <a:r>
                        <a:rPr lang="en" b="1">
                          <a:solidFill>
                            <a:schemeClr val="lt1"/>
                          </a:solidFill>
                        </a:rPr>
                        <a:t>French Immersion Program</a:t>
                      </a:r>
                      <a:endParaRPr b="1">
                        <a:solidFill>
                          <a:schemeClr val="lt1"/>
                        </a:solidFill>
                      </a:endParaRPr>
                    </a:p>
                  </a:txBody>
                  <a:tcPr marL="91425" marR="91425" marT="91425" marB="91425">
                    <a:solidFill>
                      <a:srgbClr val="FF9900"/>
                    </a:solidFill>
                  </a:tcPr>
                </a:tc>
                <a:tc>
                  <a:txBody>
                    <a:bodyPr/>
                    <a:lstStyle/>
                    <a:p>
                      <a:pPr marL="0" lvl="0" indent="0" algn="ctr" rtl="0">
                        <a:spcBef>
                          <a:spcPts val="0"/>
                        </a:spcBef>
                        <a:spcAft>
                          <a:spcPts val="0"/>
                        </a:spcAft>
                        <a:buNone/>
                      </a:pPr>
                      <a:r>
                        <a:rPr lang="en" b="1">
                          <a:solidFill>
                            <a:schemeClr val="lt1"/>
                          </a:solidFill>
                        </a:rPr>
                        <a:t>Extended French Program</a:t>
                      </a:r>
                      <a:endParaRPr b="1">
                        <a:solidFill>
                          <a:schemeClr val="lt1"/>
                        </a:solidFill>
                      </a:endParaRPr>
                    </a:p>
                  </a:txBody>
                  <a:tcPr marL="91425" marR="91425" marT="91425" marB="91425">
                    <a:solidFill>
                      <a:srgbClr val="FF9900"/>
                    </a:solidFill>
                  </a:tcPr>
                </a:tc>
                <a:extLst>
                  <a:ext uri="{0D108BD9-81ED-4DB2-BD59-A6C34878D82A}">
                    <a16:rowId xmlns:a16="http://schemas.microsoft.com/office/drawing/2014/main" val="10000"/>
                  </a:ext>
                </a:extLst>
              </a:tr>
              <a:tr h="1242450">
                <a:tc>
                  <a:txBody>
                    <a:bodyPr/>
                    <a:lstStyle/>
                    <a:p>
                      <a:pPr marL="457200" lvl="0" indent="-317500" algn="l" rtl="0">
                        <a:spcBef>
                          <a:spcPts val="0"/>
                        </a:spcBef>
                        <a:spcAft>
                          <a:spcPts val="0"/>
                        </a:spcAft>
                        <a:buSzPts val="1400"/>
                        <a:buChar char="●"/>
                      </a:pPr>
                      <a:r>
                        <a:rPr lang="en"/>
                        <a:t>English </a:t>
                      </a:r>
                      <a:endParaRPr/>
                    </a:p>
                    <a:p>
                      <a:pPr marL="457200" lvl="0" indent="-317500" algn="l" rtl="0">
                        <a:spcBef>
                          <a:spcPts val="0"/>
                        </a:spcBef>
                        <a:spcAft>
                          <a:spcPts val="0"/>
                        </a:spcAft>
                        <a:buSzPts val="1400"/>
                        <a:buChar char="●"/>
                      </a:pPr>
                      <a:r>
                        <a:rPr lang="en"/>
                        <a:t>Religion</a:t>
                      </a:r>
                      <a:endParaRPr/>
                    </a:p>
                    <a:p>
                      <a:pPr marL="457200" lvl="0" indent="-317500" algn="l" rtl="0">
                        <a:spcBef>
                          <a:spcPts val="0"/>
                        </a:spcBef>
                        <a:spcAft>
                          <a:spcPts val="0"/>
                        </a:spcAft>
                        <a:buSzPts val="1400"/>
                        <a:buChar char="●"/>
                      </a:pPr>
                      <a:r>
                        <a:rPr lang="en"/>
                        <a:t>Math</a:t>
                      </a:r>
                      <a:endParaRPr/>
                    </a:p>
                    <a:p>
                      <a:pPr marL="457200" lvl="0" indent="-317500" algn="l" rtl="0">
                        <a:spcBef>
                          <a:spcPts val="0"/>
                        </a:spcBef>
                        <a:spcAft>
                          <a:spcPts val="0"/>
                        </a:spcAft>
                        <a:buSzPts val="1400"/>
                        <a:buChar char="●"/>
                      </a:pPr>
                      <a:r>
                        <a:rPr lang="en"/>
                        <a:t>5 Electives</a:t>
                      </a:r>
                      <a:endParaRPr/>
                    </a:p>
                  </a:txBody>
                  <a:tcPr marL="91425" marR="91425" marT="91425" marB="91425"/>
                </a:tc>
                <a:tc>
                  <a:txBody>
                    <a:bodyPr/>
                    <a:lstStyle/>
                    <a:p>
                      <a:pPr marL="457200" lvl="0" indent="-317500" algn="l" rtl="0">
                        <a:spcBef>
                          <a:spcPts val="0"/>
                        </a:spcBef>
                        <a:spcAft>
                          <a:spcPts val="0"/>
                        </a:spcAft>
                        <a:buClr>
                          <a:schemeClr val="dk2"/>
                        </a:buClr>
                        <a:buSzPts val="1400"/>
                        <a:buChar char="●"/>
                      </a:pPr>
                      <a:r>
                        <a:rPr lang="en" dirty="0">
                          <a:solidFill>
                            <a:schemeClr val="dk2"/>
                          </a:solidFill>
                        </a:rPr>
                        <a:t>French (FIF3U1)</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Religion (HRT3MM)</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English</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Math</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4 Electives</a:t>
                      </a:r>
                      <a:endParaRPr dirty="0">
                        <a:solidFill>
                          <a:schemeClr val="dk2"/>
                        </a:solidFill>
                      </a:endParaRPr>
                    </a:p>
                    <a:p>
                      <a:pPr marL="457200" lvl="0" indent="0" algn="l" rtl="0">
                        <a:spcBef>
                          <a:spcPts val="0"/>
                        </a:spcBef>
                        <a:spcAft>
                          <a:spcPts val="0"/>
                        </a:spcAft>
                        <a:buNone/>
                      </a:pPr>
                      <a:endParaRPr dirty="0"/>
                    </a:p>
                  </a:txBody>
                  <a:tcPr marL="91425" marR="91425" marT="91425" marB="91425"/>
                </a:tc>
                <a:tc>
                  <a:txBody>
                    <a:bodyPr/>
                    <a:lstStyle/>
                    <a:p>
                      <a:pPr marL="457200" lvl="0" indent="-317500" algn="l" rtl="0">
                        <a:spcBef>
                          <a:spcPts val="0"/>
                        </a:spcBef>
                        <a:spcAft>
                          <a:spcPts val="0"/>
                        </a:spcAft>
                        <a:buClr>
                          <a:schemeClr val="dk2"/>
                        </a:buClr>
                        <a:buSzPts val="1400"/>
                        <a:buChar char="●"/>
                      </a:pPr>
                      <a:r>
                        <a:rPr lang="en" dirty="0">
                          <a:solidFill>
                            <a:schemeClr val="dk2"/>
                          </a:solidFill>
                        </a:rPr>
                        <a:t>French (FEF3U1)</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Religion (HRT3MF)</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English</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Math</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4 Electives</a:t>
                      </a:r>
                      <a:endParaRPr dirty="0">
                        <a:solidFill>
                          <a:schemeClr val="dk2"/>
                        </a:solidFill>
                      </a:endParaRPr>
                    </a:p>
                    <a:p>
                      <a:pPr marL="457200" lvl="0" indent="0" algn="l" rtl="0">
                        <a:spcBef>
                          <a:spcPts val="0"/>
                        </a:spcBef>
                        <a:spcAft>
                          <a:spcPts val="0"/>
                        </a:spcAft>
                        <a:buNone/>
                      </a:pPr>
                      <a:endParaRPr dirty="0">
                        <a:solidFill>
                          <a:schemeClr val="dk2"/>
                        </a:solidFill>
                      </a:endParaRPr>
                    </a:p>
                    <a:p>
                      <a:pPr marL="45720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1"/>
                  </a:ext>
                </a:extLst>
              </a:tr>
            </a:tbl>
          </a:graphicData>
        </a:graphic>
      </p:graphicFrame>
      <p:sp>
        <p:nvSpPr>
          <p:cNvPr id="154" name="Google Shape;154;p25"/>
          <p:cNvSpPr txBox="1"/>
          <p:nvPr/>
        </p:nvSpPr>
        <p:spPr>
          <a:xfrm>
            <a:off x="512140" y="3541866"/>
            <a:ext cx="8422500" cy="1272589"/>
          </a:xfrm>
          <a:prstGeom prst="rect">
            <a:avLst/>
          </a:prstGeom>
          <a:solidFill>
            <a:srgbClr val="FF9900"/>
          </a:solidFill>
          <a:ln>
            <a:noFill/>
          </a:ln>
        </p:spPr>
        <p:txBody>
          <a:bodyPr spcFirstLastPara="1" wrap="square" lIns="91425" tIns="91425" rIns="91425" bIns="91425" anchor="t" anchorCtr="0">
            <a:noAutofit/>
          </a:bodyPr>
          <a:lstStyle/>
          <a:p>
            <a:pPr>
              <a:lnSpc>
                <a:spcPct val="107000"/>
              </a:lnSpc>
            </a:pPr>
            <a:r>
              <a:rPr lang="en" b="1" dirty="0">
                <a:solidFill>
                  <a:schemeClr val="bg2"/>
                </a:solidFill>
                <a:latin typeface="Playfair Display"/>
                <a:ea typeface="Playfair Display"/>
                <a:cs typeface="Playfair Display"/>
                <a:sym typeface="Playfair Display"/>
              </a:rPr>
              <a:t>•Must select 8 courses</a:t>
            </a:r>
          </a:p>
          <a:p>
            <a:pPr marL="0" lvl="0" indent="0" algn="l" rtl="0">
              <a:lnSpc>
                <a:spcPct val="107000"/>
              </a:lnSpc>
              <a:spcBef>
                <a:spcPts val="0"/>
              </a:spcBef>
              <a:spcAft>
                <a:spcPts val="0"/>
              </a:spcAft>
              <a:buNone/>
            </a:pPr>
            <a:r>
              <a:rPr lang="en" b="1" dirty="0">
                <a:solidFill>
                  <a:schemeClr val="bg2"/>
                </a:solidFill>
                <a:latin typeface="Playfair Display"/>
                <a:ea typeface="Playfair Display"/>
                <a:cs typeface="Playfair Display"/>
                <a:sym typeface="Playfair Display"/>
              </a:rPr>
              <a:t>•Choose wisely based on post-secondary choices/prerequisites </a:t>
            </a:r>
            <a:endParaRPr b="1" dirty="0">
              <a:solidFill>
                <a:schemeClr val="bg2"/>
              </a:solidFill>
              <a:latin typeface="Playfair Display"/>
              <a:ea typeface="Playfair Display"/>
              <a:cs typeface="Playfair Display"/>
              <a:sym typeface="Playfair Display"/>
            </a:endParaRPr>
          </a:p>
          <a:p>
            <a:pPr marL="0" lvl="0" indent="0" algn="l" rtl="0">
              <a:lnSpc>
                <a:spcPct val="107000"/>
              </a:lnSpc>
              <a:spcBef>
                <a:spcPts val="0"/>
              </a:spcBef>
              <a:spcAft>
                <a:spcPts val="0"/>
              </a:spcAft>
              <a:buNone/>
            </a:pPr>
            <a:r>
              <a:rPr lang="en" b="1" dirty="0">
                <a:solidFill>
                  <a:schemeClr val="bg2"/>
                </a:solidFill>
                <a:latin typeface="Playfair Display"/>
                <a:ea typeface="Playfair Display"/>
                <a:cs typeface="Playfair Display"/>
                <a:sym typeface="Playfair Display"/>
              </a:rPr>
              <a:t>•Consider COOP (2,3 or 4 credit )/Sports SHSM</a:t>
            </a:r>
          </a:p>
          <a:p>
            <a:pPr marL="0" lvl="0" indent="0" algn="l" rtl="0">
              <a:lnSpc>
                <a:spcPct val="107000"/>
              </a:lnSpc>
              <a:spcBef>
                <a:spcPts val="0"/>
              </a:spcBef>
              <a:spcAft>
                <a:spcPts val="0"/>
              </a:spcAft>
              <a:buNone/>
            </a:pPr>
            <a:r>
              <a:rPr lang="en" b="1" dirty="0">
                <a:solidFill>
                  <a:schemeClr val="bg2"/>
                </a:solidFill>
                <a:latin typeface="Playfair Display"/>
                <a:ea typeface="Playfair Display"/>
                <a:cs typeface="Playfair Display"/>
                <a:sym typeface="Playfair Display"/>
              </a:rPr>
              <a:t>•Sciences in Gr. 11 are electives</a:t>
            </a:r>
            <a:endParaRPr b="1" dirty="0">
              <a:solidFill>
                <a:schemeClr val="bg2"/>
              </a:solidFill>
              <a:latin typeface="Playfair Display"/>
              <a:ea typeface="Playfair Display"/>
              <a:cs typeface="Playfair Display"/>
              <a:sym typeface="Playfair Display"/>
            </a:endParaRPr>
          </a:p>
          <a:p>
            <a:pPr marL="0" lvl="0" indent="0" algn="l" rtl="0">
              <a:lnSpc>
                <a:spcPct val="107000"/>
              </a:lnSpc>
              <a:spcBef>
                <a:spcPts val="0"/>
              </a:spcBef>
              <a:spcAft>
                <a:spcPts val="0"/>
              </a:spcAft>
              <a:buNone/>
            </a:pPr>
            <a:r>
              <a:rPr lang="en" b="1" dirty="0">
                <a:solidFill>
                  <a:schemeClr val="bg2"/>
                </a:solidFill>
                <a:latin typeface="Playfair Display"/>
                <a:ea typeface="Playfair Display"/>
                <a:cs typeface="Playfair Display"/>
                <a:sym typeface="Playfair Display"/>
              </a:rPr>
              <a:t>•Complete Community Service Hours </a:t>
            </a:r>
          </a:p>
          <a:p>
            <a:pPr marL="0" lvl="0" indent="0" algn="l" rtl="0">
              <a:lnSpc>
                <a:spcPct val="107000"/>
              </a:lnSpc>
              <a:spcBef>
                <a:spcPts val="0"/>
              </a:spcBef>
              <a:spcAft>
                <a:spcPts val="0"/>
              </a:spcAft>
              <a:buNone/>
            </a:pPr>
            <a:endParaRPr dirty="0">
              <a:latin typeface="Playfair Display"/>
              <a:ea typeface="Playfair Display"/>
              <a:cs typeface="Playfair Display"/>
              <a:sym typeface="Playfair Display"/>
            </a:endParaRPr>
          </a:p>
        </p:txBody>
      </p:sp>
      <p:pic>
        <p:nvPicPr>
          <p:cNvPr id="155" name="Google Shape;155;p25"/>
          <p:cNvPicPr preferRelativeResize="0"/>
          <p:nvPr/>
        </p:nvPicPr>
        <p:blipFill>
          <a:blip r:embed="rId3">
            <a:alphaModFix/>
          </a:blip>
          <a:stretch>
            <a:fillRect/>
          </a:stretch>
        </p:blipFill>
        <p:spPr>
          <a:xfrm>
            <a:off x="8242745" y="0"/>
            <a:ext cx="901249" cy="866775"/>
          </a:xfrm>
          <a:prstGeom prst="rect">
            <a:avLst/>
          </a:prstGeom>
          <a:noFill/>
          <a:ln>
            <a:noFill/>
          </a:ln>
        </p:spPr>
      </p:pic>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highlight>
                  <a:srgbClr val="FF0000"/>
                </a:highlight>
              </a:rPr>
              <a:t>CURRENT GRADE 11 STUDENTS: GRADE 12 OPTIONS</a:t>
            </a:r>
            <a:endParaRPr>
              <a:solidFill>
                <a:srgbClr val="FFFFFF"/>
              </a:solidFill>
              <a:highlight>
                <a:srgbClr val="FF0000"/>
              </a:highlight>
            </a:endParaRPr>
          </a:p>
        </p:txBody>
      </p:sp>
      <p:graphicFrame>
        <p:nvGraphicFramePr>
          <p:cNvPr id="161" name="Google Shape;161;p26"/>
          <p:cNvGraphicFramePr/>
          <p:nvPr>
            <p:extLst>
              <p:ext uri="{D42A27DB-BD31-4B8C-83A1-F6EECF244321}">
                <p14:modId xmlns:p14="http://schemas.microsoft.com/office/powerpoint/2010/main" val="1364915866"/>
              </p:ext>
            </p:extLst>
          </p:nvPr>
        </p:nvGraphicFramePr>
        <p:xfrm>
          <a:off x="756794" y="1124725"/>
          <a:ext cx="7936575" cy="1730910"/>
        </p:xfrm>
        <a:graphic>
          <a:graphicData uri="http://schemas.openxmlformats.org/drawingml/2006/table">
            <a:tbl>
              <a:tblPr>
                <a:noFill/>
                <a:tableStyleId>{3CFA0617-EB29-4D5C-B7EA-6B3522ED7A97}</a:tableStyleId>
              </a:tblPr>
              <a:tblGrid>
                <a:gridCol w="2306325">
                  <a:extLst>
                    <a:ext uri="{9D8B030D-6E8A-4147-A177-3AD203B41FA5}">
                      <a16:colId xmlns:a16="http://schemas.microsoft.com/office/drawing/2014/main" val="20000"/>
                    </a:ext>
                  </a:extLst>
                </a:gridCol>
                <a:gridCol w="3140725">
                  <a:extLst>
                    <a:ext uri="{9D8B030D-6E8A-4147-A177-3AD203B41FA5}">
                      <a16:colId xmlns:a16="http://schemas.microsoft.com/office/drawing/2014/main" val="20001"/>
                    </a:ext>
                  </a:extLst>
                </a:gridCol>
                <a:gridCol w="2489525">
                  <a:extLst>
                    <a:ext uri="{9D8B030D-6E8A-4147-A177-3AD203B41FA5}">
                      <a16:colId xmlns:a16="http://schemas.microsoft.com/office/drawing/2014/main" val="20002"/>
                    </a:ext>
                  </a:extLst>
                </a:gridCol>
              </a:tblGrid>
              <a:tr h="253150">
                <a:tc>
                  <a:txBody>
                    <a:bodyPr/>
                    <a:lstStyle/>
                    <a:p>
                      <a:pPr marL="0" lvl="0" indent="0" algn="ctr" rtl="0">
                        <a:spcBef>
                          <a:spcPts val="0"/>
                        </a:spcBef>
                        <a:spcAft>
                          <a:spcPts val="0"/>
                        </a:spcAft>
                        <a:buNone/>
                      </a:pPr>
                      <a:r>
                        <a:rPr lang="en" b="1" dirty="0">
                          <a:solidFill>
                            <a:schemeClr val="lt1"/>
                          </a:solidFill>
                        </a:rPr>
                        <a:t>English Program</a:t>
                      </a:r>
                      <a:endParaRPr b="1" dirty="0">
                        <a:solidFill>
                          <a:schemeClr val="lt1"/>
                        </a:solidFill>
                      </a:endParaRPr>
                    </a:p>
                  </a:txBody>
                  <a:tcPr marL="91425" marR="91425" marT="91425" marB="91425">
                    <a:solidFill>
                      <a:srgbClr val="FF0000"/>
                    </a:solidFill>
                  </a:tcPr>
                </a:tc>
                <a:tc>
                  <a:txBody>
                    <a:bodyPr/>
                    <a:lstStyle/>
                    <a:p>
                      <a:pPr marL="0" lvl="0" indent="0" algn="ctr" rtl="0">
                        <a:spcBef>
                          <a:spcPts val="0"/>
                        </a:spcBef>
                        <a:spcAft>
                          <a:spcPts val="0"/>
                        </a:spcAft>
                        <a:buNone/>
                      </a:pPr>
                      <a:r>
                        <a:rPr lang="en" b="1">
                          <a:solidFill>
                            <a:schemeClr val="lt1"/>
                          </a:solidFill>
                        </a:rPr>
                        <a:t>French Immersion Program</a:t>
                      </a:r>
                      <a:endParaRPr b="1">
                        <a:solidFill>
                          <a:schemeClr val="lt1"/>
                        </a:solidFill>
                      </a:endParaRPr>
                    </a:p>
                  </a:txBody>
                  <a:tcPr marL="91425" marR="91425" marT="91425" marB="91425">
                    <a:solidFill>
                      <a:srgbClr val="FF0000"/>
                    </a:solidFill>
                  </a:tcPr>
                </a:tc>
                <a:tc>
                  <a:txBody>
                    <a:bodyPr/>
                    <a:lstStyle/>
                    <a:p>
                      <a:pPr marL="0" lvl="0" indent="0" algn="ctr" rtl="0">
                        <a:spcBef>
                          <a:spcPts val="0"/>
                        </a:spcBef>
                        <a:spcAft>
                          <a:spcPts val="0"/>
                        </a:spcAft>
                        <a:buNone/>
                      </a:pPr>
                      <a:r>
                        <a:rPr lang="en" b="1" dirty="0">
                          <a:solidFill>
                            <a:schemeClr val="lt1"/>
                          </a:solidFill>
                        </a:rPr>
                        <a:t>Extended French Program</a:t>
                      </a:r>
                      <a:endParaRPr b="1" dirty="0">
                        <a:solidFill>
                          <a:schemeClr val="lt1"/>
                        </a:solidFill>
                      </a:endParaRPr>
                    </a:p>
                  </a:txBody>
                  <a:tcPr marL="91425" marR="91425" marT="91425" marB="91425">
                    <a:solidFill>
                      <a:srgbClr val="FF0000"/>
                    </a:solidFill>
                  </a:tcPr>
                </a:tc>
                <a:extLst>
                  <a:ext uri="{0D108BD9-81ED-4DB2-BD59-A6C34878D82A}">
                    <a16:rowId xmlns:a16="http://schemas.microsoft.com/office/drawing/2014/main" val="10000"/>
                  </a:ext>
                </a:extLst>
              </a:tr>
              <a:tr h="1334700">
                <a:tc>
                  <a:txBody>
                    <a:bodyPr/>
                    <a:lstStyle/>
                    <a:p>
                      <a:pPr marL="457200" lvl="0" indent="-317500" algn="l" rtl="0">
                        <a:spcBef>
                          <a:spcPts val="0"/>
                        </a:spcBef>
                        <a:spcAft>
                          <a:spcPts val="0"/>
                        </a:spcAft>
                        <a:buSzPts val="1400"/>
                        <a:buChar char="●"/>
                      </a:pPr>
                      <a:r>
                        <a:rPr lang="en"/>
                        <a:t>English </a:t>
                      </a:r>
                      <a:endParaRPr/>
                    </a:p>
                    <a:p>
                      <a:pPr marL="457200" lvl="0" indent="-317500" algn="l" rtl="0">
                        <a:spcBef>
                          <a:spcPts val="0"/>
                        </a:spcBef>
                        <a:spcAft>
                          <a:spcPts val="0"/>
                        </a:spcAft>
                        <a:buSzPts val="1400"/>
                        <a:buChar char="●"/>
                      </a:pPr>
                      <a:r>
                        <a:rPr lang="en"/>
                        <a:t>Religion</a:t>
                      </a:r>
                      <a:endParaRPr/>
                    </a:p>
                    <a:p>
                      <a:pPr marL="457200" lvl="0" indent="-317500" algn="l" rtl="0">
                        <a:spcBef>
                          <a:spcPts val="0"/>
                        </a:spcBef>
                        <a:spcAft>
                          <a:spcPts val="0"/>
                        </a:spcAft>
                        <a:buSzPts val="1400"/>
                        <a:buChar char="●"/>
                      </a:pPr>
                      <a:r>
                        <a:rPr lang="en"/>
                        <a:t>4-6 Electives</a:t>
                      </a:r>
                      <a:endParaRPr/>
                    </a:p>
                  </a:txBody>
                  <a:tcPr marL="91425" marR="91425" marT="91425" marB="91425"/>
                </a:tc>
                <a:tc>
                  <a:txBody>
                    <a:bodyPr/>
                    <a:lstStyle/>
                    <a:p>
                      <a:pPr marL="457200" lvl="0" indent="-317500" algn="l" rtl="0">
                        <a:spcBef>
                          <a:spcPts val="0"/>
                        </a:spcBef>
                        <a:spcAft>
                          <a:spcPts val="0"/>
                        </a:spcAft>
                        <a:buClr>
                          <a:schemeClr val="dk2"/>
                        </a:buClr>
                        <a:buSzPts val="1400"/>
                        <a:buChar char="●"/>
                      </a:pPr>
                      <a:r>
                        <a:rPr lang="en" dirty="0">
                          <a:solidFill>
                            <a:schemeClr val="dk2"/>
                          </a:solidFill>
                        </a:rPr>
                        <a:t>French (FIF4U1)</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Religion </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English</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3-5 Electives</a:t>
                      </a:r>
                      <a:endParaRPr dirty="0">
                        <a:solidFill>
                          <a:schemeClr val="dk2"/>
                        </a:solidFill>
                      </a:endParaRPr>
                    </a:p>
                    <a:p>
                      <a:pPr marL="457200" lvl="0" indent="0" algn="l" rtl="0">
                        <a:spcBef>
                          <a:spcPts val="0"/>
                        </a:spcBef>
                        <a:spcAft>
                          <a:spcPts val="0"/>
                        </a:spcAft>
                        <a:buNone/>
                      </a:pPr>
                      <a:endParaRPr dirty="0"/>
                    </a:p>
                  </a:txBody>
                  <a:tcPr marL="91425" marR="91425" marT="91425" marB="91425"/>
                </a:tc>
                <a:tc>
                  <a:txBody>
                    <a:bodyPr/>
                    <a:lstStyle/>
                    <a:p>
                      <a:pPr marL="457200" lvl="0" indent="-317500" algn="l" rtl="0">
                        <a:spcBef>
                          <a:spcPts val="0"/>
                        </a:spcBef>
                        <a:spcAft>
                          <a:spcPts val="0"/>
                        </a:spcAft>
                        <a:buClr>
                          <a:schemeClr val="dk2"/>
                        </a:buClr>
                        <a:buSzPts val="1400"/>
                        <a:buChar char="●"/>
                      </a:pPr>
                      <a:r>
                        <a:rPr lang="en" dirty="0">
                          <a:solidFill>
                            <a:schemeClr val="dk2"/>
                          </a:solidFill>
                        </a:rPr>
                        <a:t>French (FEF4U1)</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Religion </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English</a:t>
                      </a:r>
                      <a:endParaRPr dirty="0">
                        <a:solidFill>
                          <a:schemeClr val="dk2"/>
                        </a:solidFill>
                      </a:endParaRPr>
                    </a:p>
                    <a:p>
                      <a:pPr marL="457200" lvl="0" indent="-317500" algn="l" rtl="0">
                        <a:spcBef>
                          <a:spcPts val="0"/>
                        </a:spcBef>
                        <a:spcAft>
                          <a:spcPts val="0"/>
                        </a:spcAft>
                        <a:buClr>
                          <a:schemeClr val="dk2"/>
                        </a:buClr>
                        <a:buSzPts val="1400"/>
                        <a:buChar char="●"/>
                      </a:pPr>
                      <a:r>
                        <a:rPr lang="en" dirty="0">
                          <a:solidFill>
                            <a:schemeClr val="dk2"/>
                          </a:solidFill>
                        </a:rPr>
                        <a:t>3-5 Electives</a:t>
                      </a:r>
                      <a:endParaRPr dirty="0">
                        <a:solidFill>
                          <a:schemeClr val="dk2"/>
                        </a:solidFill>
                      </a:endParaRPr>
                    </a:p>
                    <a:p>
                      <a:pPr marL="45720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1"/>
                  </a:ext>
                </a:extLst>
              </a:tr>
            </a:tbl>
          </a:graphicData>
        </a:graphic>
      </p:graphicFrame>
      <p:sp>
        <p:nvSpPr>
          <p:cNvPr id="162" name="Google Shape;162;p26"/>
          <p:cNvSpPr txBox="1"/>
          <p:nvPr/>
        </p:nvSpPr>
        <p:spPr>
          <a:xfrm>
            <a:off x="433931" y="2962635"/>
            <a:ext cx="8582300" cy="1283782"/>
          </a:xfrm>
          <a:prstGeom prst="rect">
            <a:avLst/>
          </a:prstGeom>
          <a:solidFill>
            <a:srgbClr val="FF0000"/>
          </a:solid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None/>
            </a:pPr>
            <a:r>
              <a:rPr lang="en" dirty="0">
                <a:solidFill>
                  <a:schemeClr val="lt1"/>
                </a:solidFill>
                <a:latin typeface="Playfair Display"/>
                <a:ea typeface="Playfair Display"/>
                <a:cs typeface="Playfair Display"/>
                <a:sym typeface="Playfair Display"/>
              </a:rPr>
              <a:t>•Select 6-8 Courses (Remember: You need 30 credits to graduate)  </a:t>
            </a:r>
          </a:p>
          <a:p>
            <a:pPr marL="0" lvl="0" indent="0" algn="l" rtl="0">
              <a:lnSpc>
                <a:spcPct val="107000"/>
              </a:lnSpc>
              <a:spcBef>
                <a:spcPts val="0"/>
              </a:spcBef>
              <a:spcAft>
                <a:spcPts val="0"/>
              </a:spcAft>
              <a:buNone/>
            </a:pPr>
            <a:r>
              <a:rPr lang="en" dirty="0">
                <a:solidFill>
                  <a:schemeClr val="lt1"/>
                </a:solidFill>
                <a:latin typeface="Playfair Display"/>
                <a:ea typeface="Playfair Display"/>
                <a:cs typeface="Playfair Display"/>
                <a:sym typeface="Playfair Display"/>
              </a:rPr>
              <a:t>•Choose wisely based on post-secondary choices/prerequisites </a:t>
            </a:r>
            <a:endParaRPr dirty="0">
              <a:solidFill>
                <a:schemeClr val="lt1"/>
              </a:solidFill>
              <a:latin typeface="Playfair Display"/>
              <a:ea typeface="Playfair Display"/>
              <a:cs typeface="Playfair Display"/>
              <a:sym typeface="Playfair Display"/>
            </a:endParaRPr>
          </a:p>
          <a:p>
            <a:pPr marL="0" lvl="0" indent="0" algn="l" rtl="0">
              <a:lnSpc>
                <a:spcPct val="107000"/>
              </a:lnSpc>
              <a:spcBef>
                <a:spcPts val="0"/>
              </a:spcBef>
              <a:spcAft>
                <a:spcPts val="0"/>
              </a:spcAft>
              <a:buNone/>
            </a:pPr>
            <a:r>
              <a:rPr lang="en" dirty="0">
                <a:solidFill>
                  <a:schemeClr val="lt1"/>
                </a:solidFill>
                <a:latin typeface="Playfair Display"/>
                <a:ea typeface="Playfair Display"/>
                <a:cs typeface="Playfair Display"/>
                <a:sym typeface="Playfair Display"/>
              </a:rPr>
              <a:t>•Consider COOP (2,3 or 4 credit )/Sports SHSM</a:t>
            </a:r>
          </a:p>
          <a:p>
            <a:pPr marL="0" lvl="0" indent="0" algn="l" rtl="0">
              <a:lnSpc>
                <a:spcPct val="107000"/>
              </a:lnSpc>
              <a:spcBef>
                <a:spcPts val="0"/>
              </a:spcBef>
              <a:spcAft>
                <a:spcPts val="0"/>
              </a:spcAft>
              <a:buNone/>
            </a:pPr>
            <a:r>
              <a:rPr lang="en-US" dirty="0">
                <a:solidFill>
                  <a:schemeClr val="lt1"/>
                </a:solidFill>
                <a:latin typeface="Playfair Display"/>
                <a:ea typeface="Playfair Display"/>
                <a:cs typeface="Playfair Display"/>
                <a:sym typeface="Playfair Display"/>
              </a:rPr>
              <a:t>•Check MyBlueprint for the quarterly Scholarship Report and Post-Secondary websites for prerequisites </a:t>
            </a:r>
          </a:p>
          <a:p>
            <a:pPr marL="0" lvl="0" indent="0" algn="l" rtl="0">
              <a:lnSpc>
                <a:spcPct val="107000"/>
              </a:lnSpc>
              <a:spcBef>
                <a:spcPts val="0"/>
              </a:spcBef>
              <a:spcAft>
                <a:spcPts val="0"/>
              </a:spcAft>
              <a:buNone/>
            </a:pPr>
            <a:r>
              <a:rPr lang="en-US" dirty="0">
                <a:solidFill>
                  <a:schemeClr val="lt1"/>
                </a:solidFill>
                <a:latin typeface="Playfair Display"/>
                <a:ea typeface="Playfair Display"/>
                <a:cs typeface="Playfair Display"/>
                <a:sym typeface="Playfair Display"/>
              </a:rPr>
              <a:t>•Complete Community Service Hours</a:t>
            </a:r>
          </a:p>
        </p:txBody>
      </p:sp>
      <p:pic>
        <p:nvPicPr>
          <p:cNvPr id="163" name="Google Shape;163;p26"/>
          <p:cNvPicPr preferRelativeResize="0"/>
          <p:nvPr/>
        </p:nvPicPr>
        <p:blipFill>
          <a:blip r:embed="rId3">
            <a:alphaModFix/>
          </a:blip>
          <a:stretch>
            <a:fillRect/>
          </a:stretch>
        </p:blipFill>
        <p:spPr>
          <a:xfrm>
            <a:off x="8242745" y="0"/>
            <a:ext cx="901249" cy="866775"/>
          </a:xfrm>
          <a:prstGeom prst="rect">
            <a:avLst/>
          </a:prstGeom>
          <a:noFill/>
          <a:ln>
            <a:noFill/>
          </a:ln>
        </p:spPr>
      </p:pic>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4325F-D96E-ED8A-6EA4-AEF74A1BD09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80929AB-BBE8-ABD9-8D7B-064B4F22FB95}"/>
              </a:ext>
            </a:extLst>
          </p:cNvPr>
          <p:cNvSpPr>
            <a:spLocks noGrp="1"/>
          </p:cNvSpPr>
          <p:nvPr>
            <p:ph type="body" idx="1"/>
          </p:nvPr>
        </p:nvSpPr>
        <p:spPr/>
        <p:txBody>
          <a:bodyPr/>
          <a:lstStyle/>
          <a:p>
            <a:endParaRPr lang="en-US"/>
          </a:p>
        </p:txBody>
      </p:sp>
      <p:pic>
        <p:nvPicPr>
          <p:cNvPr id="6" name="Picture 5">
            <a:extLst>
              <a:ext uri="{FF2B5EF4-FFF2-40B4-BE49-F238E27FC236}">
                <a16:creationId xmlns:a16="http://schemas.microsoft.com/office/drawing/2014/main" id="{93A1C7CC-63C5-A729-F467-519B97D41B0C}"/>
              </a:ext>
            </a:extLst>
          </p:cNvPr>
          <p:cNvPicPr>
            <a:picLocks noChangeAspect="1"/>
          </p:cNvPicPr>
          <p:nvPr/>
        </p:nvPicPr>
        <p:blipFill>
          <a:blip r:embed="rId2"/>
          <a:stretch>
            <a:fillRect/>
          </a:stretch>
        </p:blipFill>
        <p:spPr>
          <a:xfrm>
            <a:off x="0" y="0"/>
            <a:ext cx="9192491" cy="5143500"/>
          </a:xfrm>
          <a:prstGeom prst="rect">
            <a:avLst/>
          </a:prstGeom>
        </p:spPr>
      </p:pic>
      <p:sp>
        <p:nvSpPr>
          <p:cNvPr id="4" name="TextBox 3">
            <a:extLst>
              <a:ext uri="{FF2B5EF4-FFF2-40B4-BE49-F238E27FC236}">
                <a16:creationId xmlns:a16="http://schemas.microsoft.com/office/drawing/2014/main" id="{99720EBF-3E93-E4C3-EE01-BA67565DE5D3}"/>
              </a:ext>
            </a:extLst>
          </p:cNvPr>
          <p:cNvSpPr txBox="1"/>
          <p:nvPr/>
        </p:nvSpPr>
        <p:spPr>
          <a:xfrm>
            <a:off x="4876800" y="2660661"/>
            <a:ext cx="3837710" cy="954107"/>
          </a:xfrm>
          <a:prstGeom prst="rect">
            <a:avLst/>
          </a:prstGeom>
          <a:solidFill>
            <a:schemeClr val="accent4">
              <a:lumMod val="40000"/>
              <a:lumOff val="60000"/>
            </a:schemeClr>
          </a:solidFill>
        </p:spPr>
        <p:txBody>
          <a:bodyPr wrap="square" rtlCol="0">
            <a:spAutoFit/>
          </a:bodyPr>
          <a:lstStyle/>
          <a:p>
            <a:r>
              <a:rPr lang="en-US" b="1" dirty="0"/>
              <a:t>Guidance Counsellors are looking for:</a:t>
            </a:r>
          </a:p>
          <a:p>
            <a:pPr marL="342900" indent="-342900">
              <a:buAutoNum type="arabicPeriod"/>
            </a:pPr>
            <a:r>
              <a:rPr lang="en-US" b="1" dirty="0"/>
              <a:t>Community Service Hours</a:t>
            </a:r>
          </a:p>
          <a:p>
            <a:pPr marL="342900" indent="-342900">
              <a:buAutoNum type="arabicPeriod"/>
            </a:pPr>
            <a:r>
              <a:rPr lang="en-US" b="1" dirty="0"/>
              <a:t>Total Credits</a:t>
            </a:r>
          </a:p>
          <a:p>
            <a:pPr marL="342900" indent="-342900">
              <a:buAutoNum type="arabicPeriod"/>
            </a:pPr>
            <a:r>
              <a:rPr lang="en-US" b="1" dirty="0"/>
              <a:t>Credits for Pathway</a:t>
            </a:r>
          </a:p>
        </p:txBody>
      </p:sp>
    </p:spTree>
    <p:extLst>
      <p:ext uri="{BB962C8B-B14F-4D97-AF65-F5344CB8AC3E}">
        <p14:creationId xmlns:p14="http://schemas.microsoft.com/office/powerpoint/2010/main" val="50516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body" idx="1"/>
          </p:nvPr>
        </p:nvSpPr>
        <p:spPr>
          <a:xfrm>
            <a:off x="372546" y="1434282"/>
            <a:ext cx="8520600" cy="2751292"/>
          </a:xfrm>
          <a:prstGeom prst="rect">
            <a:avLst/>
          </a:prstGeom>
        </p:spPr>
        <p:txBody>
          <a:bodyPr spcFirstLastPara="1" wrap="square" lIns="91425" tIns="91425" rIns="91425" bIns="91425" anchor="t" anchorCtr="0">
            <a:noAutofit/>
          </a:bodyPr>
          <a:lstStyle/>
          <a:p>
            <a:pPr marL="120650" indent="0">
              <a:lnSpc>
                <a:spcPct val="100000"/>
              </a:lnSpc>
              <a:spcBef>
                <a:spcPts val="1200"/>
              </a:spcBef>
              <a:buSzPts val="1700"/>
              <a:buNone/>
            </a:pPr>
            <a:r>
              <a:rPr lang="en" sz="1200" dirty="0">
                <a:latin typeface="Arial"/>
                <a:ea typeface="Arial"/>
                <a:cs typeface="Arial"/>
                <a:sym typeface="Arial"/>
              </a:rPr>
              <a:t>Take your time and review your course selection.  Speak with your parents, Guidance Counsellor and SERT.</a:t>
            </a:r>
          </a:p>
          <a:p>
            <a:pPr marL="120650" indent="0">
              <a:lnSpc>
                <a:spcPct val="100000"/>
              </a:lnSpc>
              <a:spcBef>
                <a:spcPts val="1200"/>
              </a:spcBef>
              <a:buSzPts val="1700"/>
              <a:buNone/>
            </a:pPr>
            <a:r>
              <a:rPr lang="en" sz="1200" dirty="0">
                <a:latin typeface="Arial"/>
                <a:ea typeface="Arial"/>
                <a:cs typeface="Arial"/>
                <a:sym typeface="Arial"/>
              </a:rPr>
              <a:t>Check MyBlueprint for PowerPoints, Posters and Videos from the Departments at Loyola. Found in “Student Resources”.</a:t>
            </a:r>
          </a:p>
          <a:p>
            <a:pPr marL="120650" indent="0">
              <a:lnSpc>
                <a:spcPct val="100000"/>
              </a:lnSpc>
              <a:spcBef>
                <a:spcPts val="1200"/>
              </a:spcBef>
              <a:buSzPts val="1700"/>
              <a:buNone/>
            </a:pPr>
            <a:r>
              <a:rPr lang="en-US" sz="1200" dirty="0">
                <a:latin typeface="Arial"/>
                <a:ea typeface="Arial"/>
                <a:cs typeface="Arial"/>
                <a:sym typeface="Arial"/>
              </a:rPr>
              <a:t>Do not select a course you will be taking in summer school.  Indicate this in the </a:t>
            </a:r>
            <a:r>
              <a:rPr lang="en-US" sz="1200" b="1" dirty="0">
                <a:latin typeface="Arial"/>
                <a:ea typeface="Arial"/>
                <a:cs typeface="Arial"/>
                <a:sym typeface="Arial"/>
              </a:rPr>
              <a:t>“Comment Section”</a:t>
            </a:r>
            <a:r>
              <a:rPr lang="en-US" sz="1200" b="1" i="1" dirty="0">
                <a:latin typeface="Arial"/>
                <a:ea typeface="Arial"/>
                <a:cs typeface="Arial"/>
                <a:sym typeface="Arial"/>
              </a:rPr>
              <a:t> </a:t>
            </a:r>
            <a:r>
              <a:rPr lang="en-US" sz="1200" dirty="0">
                <a:latin typeface="Arial"/>
                <a:ea typeface="Arial"/>
                <a:cs typeface="Arial"/>
                <a:sym typeface="Arial"/>
              </a:rPr>
              <a:t>of the Verification Sheet.</a:t>
            </a:r>
            <a:br>
              <a:rPr lang="en-US" sz="1200" dirty="0">
                <a:latin typeface="Arial"/>
                <a:ea typeface="Arial"/>
                <a:cs typeface="Arial"/>
                <a:sym typeface="Arial"/>
              </a:rPr>
            </a:br>
            <a:endParaRPr lang="en-US" sz="1200" dirty="0">
              <a:latin typeface="Arial"/>
              <a:ea typeface="Arial"/>
              <a:cs typeface="Arial"/>
              <a:sym typeface="Arial"/>
            </a:endParaRPr>
          </a:p>
          <a:p>
            <a:pPr marL="120650" lvl="0" indent="0" algn="l" rtl="0">
              <a:lnSpc>
                <a:spcPct val="100000"/>
              </a:lnSpc>
              <a:spcBef>
                <a:spcPts val="0"/>
              </a:spcBef>
              <a:spcAft>
                <a:spcPts val="0"/>
              </a:spcAft>
              <a:buSzPts val="1700"/>
              <a:buNone/>
            </a:pPr>
            <a:r>
              <a:rPr lang="en" sz="1200" dirty="0">
                <a:latin typeface="Arial"/>
                <a:ea typeface="Arial"/>
                <a:cs typeface="Arial"/>
                <a:sym typeface="Arial"/>
              </a:rPr>
              <a:t>Parent/Guardian Verification Email is required.</a:t>
            </a:r>
          </a:p>
          <a:p>
            <a:pPr marL="457200" lvl="0" indent="-336550" algn="l" rtl="0">
              <a:lnSpc>
                <a:spcPct val="100000"/>
              </a:lnSpc>
              <a:spcBef>
                <a:spcPts val="0"/>
              </a:spcBef>
              <a:spcAft>
                <a:spcPts val="0"/>
              </a:spcAft>
              <a:buSzPts val="1700"/>
              <a:buFont typeface="Arial"/>
              <a:buChar char="●"/>
            </a:pPr>
            <a:endParaRPr sz="1200" dirty="0">
              <a:latin typeface="Arial"/>
              <a:ea typeface="Arial"/>
              <a:cs typeface="Arial"/>
              <a:sym typeface="Arial"/>
            </a:endParaRPr>
          </a:p>
          <a:p>
            <a:pPr marL="120650" lvl="0" indent="0" algn="l" rtl="0">
              <a:lnSpc>
                <a:spcPct val="100000"/>
              </a:lnSpc>
              <a:spcBef>
                <a:spcPts val="0"/>
              </a:spcBef>
              <a:spcAft>
                <a:spcPts val="0"/>
              </a:spcAft>
              <a:buSzPts val="1700"/>
              <a:buNone/>
            </a:pPr>
            <a:r>
              <a:rPr lang="en" sz="1200" dirty="0">
                <a:latin typeface="Arial"/>
                <a:ea typeface="Arial"/>
                <a:cs typeface="Arial"/>
                <a:sym typeface="Arial"/>
              </a:rPr>
              <a:t>Pay the </a:t>
            </a:r>
            <a:r>
              <a:rPr lang="en" sz="1200" b="1" dirty="0">
                <a:latin typeface="Arial"/>
                <a:ea typeface="Arial"/>
                <a:cs typeface="Arial"/>
                <a:sym typeface="Arial"/>
              </a:rPr>
              <a:t>$45 School Activity Fee</a:t>
            </a:r>
            <a:r>
              <a:rPr lang="en" sz="1200" dirty="0">
                <a:latin typeface="Arial"/>
                <a:ea typeface="Arial"/>
                <a:cs typeface="Arial"/>
                <a:sym typeface="Arial"/>
              </a:rPr>
              <a:t> through the School Cash Online site.</a:t>
            </a:r>
          </a:p>
          <a:p>
            <a:pPr marL="457200" lvl="0" indent="-336550" algn="l" rtl="0">
              <a:lnSpc>
                <a:spcPct val="100000"/>
              </a:lnSpc>
              <a:spcBef>
                <a:spcPts val="0"/>
              </a:spcBef>
              <a:spcAft>
                <a:spcPts val="0"/>
              </a:spcAft>
              <a:buSzPts val="1700"/>
              <a:buFont typeface="Arial"/>
              <a:buChar char="●"/>
            </a:pPr>
            <a:endParaRPr sz="1200" dirty="0">
              <a:latin typeface="Arial"/>
              <a:ea typeface="Arial"/>
              <a:cs typeface="Arial"/>
              <a:sym typeface="Arial"/>
            </a:endParaRPr>
          </a:p>
          <a:p>
            <a:pPr marL="120650" lvl="0" indent="0" algn="l" rtl="0">
              <a:lnSpc>
                <a:spcPct val="100000"/>
              </a:lnSpc>
              <a:spcBef>
                <a:spcPts val="0"/>
              </a:spcBef>
              <a:spcAft>
                <a:spcPts val="0"/>
              </a:spcAft>
              <a:buSzPts val="1700"/>
              <a:buNone/>
            </a:pPr>
            <a:r>
              <a:rPr lang="en" sz="1200" dirty="0">
                <a:latin typeface="Arial"/>
                <a:ea typeface="Arial"/>
                <a:cs typeface="Arial"/>
                <a:sym typeface="Arial"/>
              </a:rPr>
              <a:t>Select courses early to maintain your spot in courses with limited seats (i.e.: Technological Courses). </a:t>
            </a:r>
            <a:br>
              <a:rPr lang="en" sz="1200" dirty="0">
                <a:latin typeface="Arial"/>
                <a:ea typeface="Arial"/>
                <a:cs typeface="Arial"/>
                <a:sym typeface="Arial"/>
              </a:rPr>
            </a:br>
            <a:endParaRPr lang="en" sz="1200" dirty="0">
              <a:latin typeface="Arial"/>
              <a:ea typeface="Arial"/>
              <a:cs typeface="Arial"/>
              <a:sym typeface="Arial"/>
            </a:endParaRPr>
          </a:p>
          <a:p>
            <a:pPr marL="120650" lvl="0" indent="0" algn="l" rtl="0">
              <a:lnSpc>
                <a:spcPct val="100000"/>
              </a:lnSpc>
              <a:spcBef>
                <a:spcPts val="0"/>
              </a:spcBef>
              <a:spcAft>
                <a:spcPts val="0"/>
              </a:spcAft>
              <a:buSzPts val="1700"/>
              <a:buNone/>
            </a:pPr>
            <a:r>
              <a:rPr lang="en" sz="1200" dirty="0">
                <a:latin typeface="Arial"/>
                <a:ea typeface="Arial"/>
                <a:cs typeface="Arial"/>
                <a:sym typeface="Arial"/>
              </a:rPr>
              <a:t>Do research on MyBlueprint, the Loyola Course Calender and post-secondary websites for information pertaining to future post-secondary programs.</a:t>
            </a:r>
            <a:endParaRPr sz="1200" dirty="0">
              <a:latin typeface="Arial"/>
              <a:ea typeface="Arial"/>
              <a:cs typeface="Arial"/>
              <a:sym typeface="Arial"/>
            </a:endParaRPr>
          </a:p>
          <a:p>
            <a:pPr marL="457200" lvl="0" indent="0" algn="l" rtl="0">
              <a:spcBef>
                <a:spcPts val="1200"/>
              </a:spcBef>
              <a:spcAft>
                <a:spcPts val="0"/>
              </a:spcAft>
              <a:buNone/>
            </a:pPr>
            <a:endParaRPr sz="1700" dirty="0">
              <a:latin typeface="Arial"/>
              <a:ea typeface="Arial"/>
              <a:cs typeface="Arial"/>
              <a:sym typeface="Arial"/>
            </a:endParaRPr>
          </a:p>
          <a:p>
            <a:pPr marL="457200" lvl="0" indent="0" algn="l" rtl="0">
              <a:spcBef>
                <a:spcPts val="1200"/>
              </a:spcBef>
              <a:spcAft>
                <a:spcPts val="0"/>
              </a:spcAft>
              <a:buNone/>
            </a:pPr>
            <a:endParaRPr sz="1700" dirty="0">
              <a:latin typeface="Arial"/>
              <a:ea typeface="Arial"/>
              <a:cs typeface="Arial"/>
              <a:sym typeface="Arial"/>
            </a:endParaRPr>
          </a:p>
          <a:p>
            <a:pPr marL="0" lvl="0" indent="0" algn="l" rtl="0">
              <a:spcBef>
                <a:spcPts val="1200"/>
              </a:spcBef>
              <a:spcAft>
                <a:spcPts val="1600"/>
              </a:spcAft>
              <a:buNone/>
            </a:pPr>
            <a:endParaRPr dirty="0"/>
          </a:p>
        </p:txBody>
      </p:sp>
      <p:pic>
        <p:nvPicPr>
          <p:cNvPr id="169" name="Google Shape;169;p27"/>
          <p:cNvPicPr preferRelativeResize="0"/>
          <p:nvPr/>
        </p:nvPicPr>
        <p:blipFill>
          <a:blip r:embed="rId3">
            <a:alphaModFix/>
          </a:blip>
          <a:stretch>
            <a:fillRect/>
          </a:stretch>
        </p:blipFill>
        <p:spPr>
          <a:xfrm>
            <a:off x="8242745" y="0"/>
            <a:ext cx="901249" cy="866775"/>
          </a:xfrm>
          <a:prstGeom prst="rect">
            <a:avLst/>
          </a:prstGeom>
          <a:noFill/>
          <a:ln>
            <a:noFill/>
          </a:ln>
        </p:spPr>
      </p:pic>
      <p:pic>
        <p:nvPicPr>
          <p:cNvPr id="170" name="Google Shape;170;p27"/>
          <p:cNvPicPr preferRelativeResize="0"/>
          <p:nvPr/>
        </p:nvPicPr>
        <p:blipFill>
          <a:blip r:embed="rId4">
            <a:alphaModFix/>
          </a:blip>
          <a:stretch>
            <a:fillRect/>
          </a:stretch>
        </p:blipFill>
        <p:spPr>
          <a:xfrm>
            <a:off x="3448880" y="64766"/>
            <a:ext cx="1743075" cy="1369516"/>
          </a:xfrm>
          <a:prstGeom prst="rect">
            <a:avLst/>
          </a:prstGeom>
          <a:noFill/>
          <a:ln>
            <a:noFill/>
          </a:ln>
        </p:spPr>
      </p:pic>
      <p:pic>
        <p:nvPicPr>
          <p:cNvPr id="9" name="Picture 2" descr="17,292 Red Check Mark Stock Photos, Pictures &amp;amp; Royalty-Free Images - iStock">
            <a:extLst>
              <a:ext uri="{FF2B5EF4-FFF2-40B4-BE49-F238E27FC236}">
                <a16:creationId xmlns:a16="http://schemas.microsoft.com/office/drawing/2014/main" id="{F31923CB-9E7C-43A0-829A-927F560429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891" y="1563630"/>
            <a:ext cx="433934" cy="4339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17,292 Red Check Mark Stock Photos, Pictures &amp;amp; Royalty-Free Images - iStock">
            <a:extLst>
              <a:ext uri="{FF2B5EF4-FFF2-40B4-BE49-F238E27FC236}">
                <a16:creationId xmlns:a16="http://schemas.microsoft.com/office/drawing/2014/main" id="{987A2725-83AD-418B-B404-E4515EBDEA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9" y="1933500"/>
            <a:ext cx="433934" cy="4339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17,292 Red Check Mark Stock Photos, Pictures &amp;amp; Royalty-Free Images - iStock">
            <a:extLst>
              <a:ext uri="{FF2B5EF4-FFF2-40B4-BE49-F238E27FC236}">
                <a16:creationId xmlns:a16="http://schemas.microsoft.com/office/drawing/2014/main" id="{A7F5FD35-D08F-4D16-A8AC-87844F839B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891" y="2268176"/>
            <a:ext cx="433934" cy="4339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17,292 Red Check Mark Stock Photos, Pictures &amp;amp; Royalty-Free Images - iStock">
            <a:extLst>
              <a:ext uri="{FF2B5EF4-FFF2-40B4-BE49-F238E27FC236}">
                <a16:creationId xmlns:a16="http://schemas.microsoft.com/office/drawing/2014/main" id="{A0E96B7E-DC11-43F8-B7F7-89186FEAFF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9" y="2776067"/>
            <a:ext cx="433934" cy="4339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17,292 Red Check Mark Stock Photos, Pictures &amp;amp; Royalty-Free Images - iStock">
            <a:extLst>
              <a:ext uri="{FF2B5EF4-FFF2-40B4-BE49-F238E27FC236}">
                <a16:creationId xmlns:a16="http://schemas.microsoft.com/office/drawing/2014/main" id="{EF2A4E1C-D408-417C-A994-E85847B08E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9" y="3151440"/>
            <a:ext cx="433934" cy="4339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17,292 Red Check Mark Stock Photos, Pictures &amp;amp; Royalty-Free Images - iStock">
            <a:extLst>
              <a:ext uri="{FF2B5EF4-FFF2-40B4-BE49-F238E27FC236}">
                <a16:creationId xmlns:a16="http://schemas.microsoft.com/office/drawing/2014/main" id="{FE19813E-130D-4AFF-8333-DFCCB91196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983" y="3515611"/>
            <a:ext cx="433934" cy="4339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17,292 Red Check Mark Stock Photos, Pictures &amp;amp; Royalty-Free Images - iStock">
            <a:extLst>
              <a:ext uri="{FF2B5EF4-FFF2-40B4-BE49-F238E27FC236}">
                <a16:creationId xmlns:a16="http://schemas.microsoft.com/office/drawing/2014/main" id="{DFE6465F-5803-4909-A4E5-B50AFD8652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9" y="3885481"/>
            <a:ext cx="433934" cy="4339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DE94EEB-3947-EBAE-4C22-3149E6C5FF87}"/>
              </a:ext>
            </a:extLst>
          </p:cNvPr>
          <p:cNvGraphicFramePr>
            <a:graphicFrameLocks noGrp="1"/>
          </p:cNvGraphicFramePr>
          <p:nvPr>
            <p:extLst>
              <p:ext uri="{D42A27DB-BD31-4B8C-83A1-F6EECF244321}">
                <p14:modId xmlns:p14="http://schemas.microsoft.com/office/powerpoint/2010/main" val="3752542923"/>
              </p:ext>
            </p:extLst>
          </p:nvPr>
        </p:nvGraphicFramePr>
        <p:xfrm>
          <a:off x="376818" y="1828799"/>
          <a:ext cx="8540320" cy="1341120"/>
        </p:xfrm>
        <a:graphic>
          <a:graphicData uri="http://schemas.openxmlformats.org/drawingml/2006/table">
            <a:tbl>
              <a:tblPr firstRow="1" bandRow="1">
                <a:tableStyleId>{3CFA0617-EB29-4D5C-B7EA-6B3522ED7A97}</a:tableStyleId>
              </a:tblPr>
              <a:tblGrid>
                <a:gridCol w="4270160">
                  <a:extLst>
                    <a:ext uri="{9D8B030D-6E8A-4147-A177-3AD203B41FA5}">
                      <a16:colId xmlns:a16="http://schemas.microsoft.com/office/drawing/2014/main" val="1822054251"/>
                    </a:ext>
                  </a:extLst>
                </a:gridCol>
                <a:gridCol w="4270160">
                  <a:extLst>
                    <a:ext uri="{9D8B030D-6E8A-4147-A177-3AD203B41FA5}">
                      <a16:colId xmlns:a16="http://schemas.microsoft.com/office/drawing/2014/main" val="3327839064"/>
                    </a:ext>
                  </a:extLst>
                </a:gridCol>
              </a:tblGrid>
              <a:tr h="419038">
                <a:tc>
                  <a:txBody>
                    <a:bodyPr/>
                    <a:lstStyle/>
                    <a:p>
                      <a:pPr algn="ctr"/>
                      <a:r>
                        <a:rPr lang="en-US" sz="2800" b="1" dirty="0">
                          <a:solidFill>
                            <a:srgbClr val="0070C0"/>
                          </a:solidFill>
                        </a:rPr>
                        <a:t>MyBlueprint </a:t>
                      </a:r>
                      <a:r>
                        <a:rPr lang="en-US" sz="2800" b="1" dirty="0">
                          <a:solidFill>
                            <a:srgbClr val="FF0000"/>
                          </a:solidFill>
                        </a:rPr>
                        <a:t>Opens:</a:t>
                      </a:r>
                      <a:r>
                        <a:rPr lang="en-US" sz="2800" b="1" dirty="0">
                          <a:solidFill>
                            <a:srgbClr val="0070C0"/>
                          </a:solidFill>
                        </a:rPr>
                        <a:t> </a:t>
                      </a:r>
                    </a:p>
                  </a:txBody>
                  <a:tcPr>
                    <a:solidFill>
                      <a:srgbClr val="FFFF00"/>
                    </a:solidFill>
                  </a:tcPr>
                </a:tc>
                <a:tc>
                  <a:txBody>
                    <a:bodyPr/>
                    <a:lstStyle/>
                    <a:p>
                      <a:pPr algn="ctr"/>
                      <a:r>
                        <a:rPr lang="en-US" sz="2800" b="1" dirty="0">
                          <a:solidFill>
                            <a:srgbClr val="0070C0"/>
                          </a:solidFill>
                        </a:rPr>
                        <a:t>MyBlueprint </a:t>
                      </a:r>
                      <a:r>
                        <a:rPr lang="en-US" sz="2800" b="1" dirty="0">
                          <a:solidFill>
                            <a:srgbClr val="FF0000"/>
                          </a:solidFill>
                        </a:rPr>
                        <a:t>Closes:</a:t>
                      </a:r>
                    </a:p>
                  </a:txBody>
                  <a:tcPr>
                    <a:solidFill>
                      <a:srgbClr val="FFFF00"/>
                    </a:solidFill>
                  </a:tcPr>
                </a:tc>
                <a:extLst>
                  <a:ext uri="{0D108BD9-81ED-4DB2-BD59-A6C34878D82A}">
                    <a16:rowId xmlns:a16="http://schemas.microsoft.com/office/drawing/2014/main" val="1423629456"/>
                  </a:ext>
                </a:extLst>
              </a:tr>
              <a:tr h="719092">
                <a:tc>
                  <a:txBody>
                    <a:bodyPr/>
                    <a:lstStyle/>
                    <a:p>
                      <a:pPr algn="ctr"/>
                      <a:r>
                        <a:rPr lang="en-US" sz="2400" b="1" dirty="0"/>
                        <a:t>Monday, January 6</a:t>
                      </a:r>
                      <a:r>
                        <a:rPr lang="en-US" sz="2400" b="1" baseline="30000" dirty="0"/>
                        <a:t>th</a:t>
                      </a:r>
                      <a:r>
                        <a:rPr lang="en-US" sz="2400" b="1" dirty="0"/>
                        <a:t>, 2025</a:t>
                      </a:r>
                    </a:p>
                  </a:txBody>
                  <a:tcPr>
                    <a:solidFill>
                      <a:schemeClr val="bg1"/>
                    </a:solidFill>
                  </a:tcPr>
                </a:tc>
                <a:tc>
                  <a:txBody>
                    <a:bodyPr/>
                    <a:lstStyle/>
                    <a:p>
                      <a:pPr algn="ctr"/>
                      <a:r>
                        <a:rPr lang="en-US" sz="2400" b="1" dirty="0"/>
                        <a:t>Monday, February 3</a:t>
                      </a:r>
                      <a:r>
                        <a:rPr lang="en-US" sz="2400" b="1" baseline="30000" dirty="0"/>
                        <a:t>rd</a:t>
                      </a:r>
                      <a:r>
                        <a:rPr lang="en-US" sz="2400" b="1" dirty="0"/>
                        <a:t>, 2025</a:t>
                      </a:r>
                    </a:p>
                    <a:p>
                      <a:pPr algn="ctr"/>
                      <a:endParaRPr lang="en-US" sz="2400" b="1" dirty="0"/>
                    </a:p>
                  </a:txBody>
                  <a:tcPr>
                    <a:solidFill>
                      <a:schemeClr val="bg1"/>
                    </a:solidFill>
                  </a:tcPr>
                </a:tc>
                <a:extLst>
                  <a:ext uri="{0D108BD9-81ED-4DB2-BD59-A6C34878D82A}">
                    <a16:rowId xmlns:a16="http://schemas.microsoft.com/office/drawing/2014/main" val="2842011885"/>
                  </a:ext>
                </a:extLst>
              </a:tr>
            </a:tbl>
          </a:graphicData>
        </a:graphic>
      </p:graphicFrame>
      <p:sp>
        <p:nvSpPr>
          <p:cNvPr id="5" name="Google Shape;65;p14">
            <a:extLst>
              <a:ext uri="{FF2B5EF4-FFF2-40B4-BE49-F238E27FC236}">
                <a16:creationId xmlns:a16="http://schemas.microsoft.com/office/drawing/2014/main" id="{714AD567-0DEC-CE88-C16C-B798B97E58F9}"/>
              </a:ext>
            </a:extLst>
          </p:cNvPr>
          <p:cNvSpPr txBox="1">
            <a:spLocks noGrp="1"/>
          </p:cNvSpPr>
          <p:nvPr>
            <p:ph type="title"/>
          </p:nvPr>
        </p:nvSpPr>
        <p:spPr>
          <a:xfrm>
            <a:off x="528702" y="380326"/>
            <a:ext cx="8455500" cy="93333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n-US" sz="2500" dirty="0"/>
            </a:br>
            <a:br>
              <a:rPr lang="en-US" sz="2500" dirty="0"/>
            </a:br>
            <a:endParaRPr sz="4800" b="1" dirty="0">
              <a:solidFill>
                <a:schemeClr val="bg1"/>
              </a:solidFill>
            </a:endParaRPr>
          </a:p>
          <a:p>
            <a:pPr marL="0" lvl="0" indent="0" algn="ctr" rtl="0">
              <a:spcBef>
                <a:spcPts val="0"/>
              </a:spcBef>
              <a:spcAft>
                <a:spcPts val="0"/>
              </a:spcAft>
              <a:buNone/>
            </a:pPr>
            <a:r>
              <a:rPr lang="en" sz="4800" b="1" u="sng" dirty="0">
                <a:solidFill>
                  <a:schemeClr val="bg2"/>
                </a:solidFill>
              </a:rPr>
              <a:t>IMPORTANT DATES</a:t>
            </a:r>
            <a:endParaRPr sz="4800" b="1" u="sng" dirty="0">
              <a:solidFill>
                <a:schemeClr val="bg2"/>
              </a:solidFill>
            </a:endParaRPr>
          </a:p>
          <a:p>
            <a:pPr marL="0" lvl="0" indent="0" algn="ctr" rtl="0">
              <a:spcBef>
                <a:spcPts val="0"/>
              </a:spcBef>
              <a:spcAft>
                <a:spcPts val="0"/>
              </a:spcAft>
              <a:buNone/>
            </a:pPr>
            <a:endParaRPr sz="2500" dirty="0"/>
          </a:p>
          <a:p>
            <a:pPr marL="0" lvl="0" indent="0" algn="ctr" rtl="0">
              <a:spcBef>
                <a:spcPts val="0"/>
              </a:spcBef>
              <a:spcAft>
                <a:spcPts val="0"/>
              </a:spcAft>
              <a:buNone/>
            </a:pPr>
            <a:r>
              <a:rPr lang="en" sz="4500" dirty="0"/>
              <a:t> </a:t>
            </a:r>
            <a:endParaRPr sz="4500" dirty="0"/>
          </a:p>
        </p:txBody>
      </p:sp>
      <p:cxnSp>
        <p:nvCxnSpPr>
          <p:cNvPr id="7" name="Straight Connector 6">
            <a:extLst>
              <a:ext uri="{FF2B5EF4-FFF2-40B4-BE49-F238E27FC236}">
                <a16:creationId xmlns:a16="http://schemas.microsoft.com/office/drawing/2014/main" id="{599A9968-64C8-79FF-2457-792620EBD9C0}"/>
              </a:ext>
            </a:extLst>
          </p:cNvPr>
          <p:cNvCxnSpPr/>
          <p:nvPr/>
        </p:nvCxnSpPr>
        <p:spPr>
          <a:xfrm>
            <a:off x="275208" y="3400148"/>
            <a:ext cx="8708994" cy="0"/>
          </a:xfrm>
          <a:prstGeom prst="line">
            <a:avLst/>
          </a:prstGeom>
          <a:ln w="76200">
            <a:solidFill>
              <a:schemeClr val="bg2">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147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457200" lvl="0" indent="0" algn="ctr" rtl="0">
              <a:lnSpc>
                <a:spcPct val="115000"/>
              </a:lnSpc>
              <a:spcBef>
                <a:spcPts val="1200"/>
              </a:spcBef>
              <a:spcAft>
                <a:spcPts val="0"/>
              </a:spcAft>
              <a:buNone/>
            </a:pPr>
            <a:r>
              <a:rPr lang="en" sz="2700" dirty="0">
                <a:latin typeface="Arial"/>
                <a:ea typeface="Arial"/>
                <a:cs typeface="Arial"/>
                <a:sym typeface="Arial"/>
              </a:rPr>
              <a:t>If you have questions, make an appointment with your Guidance Counsellor on </a:t>
            </a:r>
            <a:endParaRPr sz="2700" dirty="0">
              <a:latin typeface="Arial"/>
              <a:ea typeface="Arial"/>
              <a:cs typeface="Arial"/>
              <a:sym typeface="Arial"/>
            </a:endParaRPr>
          </a:p>
          <a:p>
            <a:pPr marL="457200" lvl="0" indent="0" algn="ctr" rtl="0">
              <a:lnSpc>
                <a:spcPct val="115000"/>
              </a:lnSpc>
              <a:spcBef>
                <a:spcPts val="1200"/>
              </a:spcBef>
              <a:spcAft>
                <a:spcPts val="1200"/>
              </a:spcAft>
              <a:buNone/>
            </a:pPr>
            <a:r>
              <a:rPr lang="en" sz="2700" dirty="0">
                <a:latin typeface="Arial"/>
                <a:ea typeface="Arial"/>
                <a:cs typeface="Arial"/>
                <a:sym typeface="Arial"/>
              </a:rPr>
              <a:t>Microsoft Teams (Code:aobp2pj).</a:t>
            </a:r>
            <a:endParaRPr sz="5800" dirty="0"/>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MyBlueprint: Log On</a:t>
            </a:r>
            <a:endParaRPr/>
          </a:p>
        </p:txBody>
      </p:sp>
      <p:sp>
        <p:nvSpPr>
          <p:cNvPr id="71" name="Google Shape;71;p15"/>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2" name="Google Shape;72;p15"/>
          <p:cNvPicPr preferRelativeResize="0"/>
          <p:nvPr/>
        </p:nvPicPr>
        <p:blipFill>
          <a:blip r:embed="rId3">
            <a:alphaModFix/>
          </a:blip>
          <a:stretch>
            <a:fillRect/>
          </a:stretch>
        </p:blipFill>
        <p:spPr>
          <a:xfrm>
            <a:off x="311700" y="1234075"/>
            <a:ext cx="5791200" cy="1314450"/>
          </a:xfrm>
          <a:prstGeom prst="rect">
            <a:avLst/>
          </a:prstGeom>
          <a:noFill/>
          <a:ln>
            <a:noFill/>
          </a:ln>
        </p:spPr>
      </p:pic>
      <p:pic>
        <p:nvPicPr>
          <p:cNvPr id="73" name="Google Shape;73;p15"/>
          <p:cNvPicPr preferRelativeResize="0"/>
          <p:nvPr/>
        </p:nvPicPr>
        <p:blipFill>
          <a:blip r:embed="rId4">
            <a:alphaModFix/>
          </a:blip>
          <a:stretch>
            <a:fillRect/>
          </a:stretch>
        </p:blipFill>
        <p:spPr>
          <a:xfrm>
            <a:off x="311700" y="2548523"/>
            <a:ext cx="5924550" cy="2020350"/>
          </a:xfrm>
          <a:prstGeom prst="rect">
            <a:avLst/>
          </a:prstGeom>
          <a:noFill/>
          <a:ln>
            <a:noFill/>
          </a:ln>
        </p:spPr>
      </p:pic>
      <p:sp>
        <p:nvSpPr>
          <p:cNvPr id="74" name="Google Shape;74;p15"/>
          <p:cNvSpPr txBox="1"/>
          <p:nvPr/>
        </p:nvSpPr>
        <p:spPr>
          <a:xfrm>
            <a:off x="6054350" y="3150400"/>
            <a:ext cx="2593200" cy="964500"/>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solidFill>
                  <a:schemeClr val="dk2"/>
                </a:solidFill>
              </a:rPr>
              <a:t>Activation Key:</a:t>
            </a:r>
            <a:r>
              <a:rPr lang="en" sz="2300">
                <a:solidFill>
                  <a:schemeClr val="dk2"/>
                </a:solidFill>
              </a:rPr>
              <a:t> </a:t>
            </a:r>
            <a:r>
              <a:rPr lang="en" sz="2300" b="1">
                <a:solidFill>
                  <a:schemeClr val="dk2"/>
                </a:solidFill>
              </a:rPr>
              <a:t>loyolacss</a:t>
            </a:r>
            <a:endParaRPr sz="2300">
              <a:latin typeface="Playfair Display"/>
              <a:ea typeface="Playfair Display"/>
              <a:cs typeface="Playfair Display"/>
              <a:sym typeface="Playfair Display"/>
            </a:endParaRPr>
          </a:p>
        </p:txBody>
      </p:sp>
      <p:pic>
        <p:nvPicPr>
          <p:cNvPr id="75" name="Google Shape;75;p15"/>
          <p:cNvPicPr preferRelativeResize="0"/>
          <p:nvPr/>
        </p:nvPicPr>
        <p:blipFill>
          <a:blip r:embed="rId5">
            <a:alphaModFix/>
          </a:blip>
          <a:stretch>
            <a:fillRect/>
          </a:stretch>
        </p:blipFill>
        <p:spPr>
          <a:xfrm>
            <a:off x="5926950" y="1234063"/>
            <a:ext cx="2847975" cy="866775"/>
          </a:xfrm>
          <a:prstGeom prst="rect">
            <a:avLst/>
          </a:prstGeom>
          <a:noFill/>
          <a:ln>
            <a:noFill/>
          </a:ln>
        </p:spPr>
      </p:pic>
      <p:pic>
        <p:nvPicPr>
          <p:cNvPr id="76" name="Google Shape;76;p15"/>
          <p:cNvPicPr preferRelativeResize="0"/>
          <p:nvPr/>
        </p:nvPicPr>
        <p:blipFill>
          <a:blip r:embed="rId6">
            <a:alphaModFix/>
          </a:blip>
          <a:stretch>
            <a:fillRect/>
          </a:stretch>
        </p:blipFill>
        <p:spPr>
          <a:xfrm>
            <a:off x="8242745" y="0"/>
            <a:ext cx="901249" cy="866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MyBlueprint Student Dashboard </a:t>
            </a:r>
            <a:endParaRPr/>
          </a:p>
        </p:txBody>
      </p:sp>
      <p:sp>
        <p:nvSpPr>
          <p:cNvPr id="82" name="Google Shape;82;p1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3" name="Google Shape;83;p16"/>
          <p:cNvPicPr preferRelativeResize="0"/>
          <p:nvPr/>
        </p:nvPicPr>
        <p:blipFill>
          <a:blip r:embed="rId3">
            <a:alphaModFix/>
          </a:blip>
          <a:stretch>
            <a:fillRect/>
          </a:stretch>
        </p:blipFill>
        <p:spPr>
          <a:xfrm>
            <a:off x="0" y="1017724"/>
            <a:ext cx="9144000" cy="4125776"/>
          </a:xfrm>
          <a:prstGeom prst="rect">
            <a:avLst/>
          </a:prstGeom>
          <a:noFill/>
          <a:ln>
            <a:noFill/>
          </a:ln>
        </p:spPr>
      </p:pic>
      <p:sp>
        <p:nvSpPr>
          <p:cNvPr id="84" name="Google Shape;84;p16"/>
          <p:cNvSpPr/>
          <p:nvPr/>
        </p:nvSpPr>
        <p:spPr>
          <a:xfrm>
            <a:off x="5539975" y="1082275"/>
            <a:ext cx="760800" cy="151800"/>
          </a:xfrm>
          <a:prstGeom prst="rect">
            <a:avLst/>
          </a:prstGeom>
          <a:solidFill>
            <a:srgbClr val="CFE2F3"/>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a:off x="7921225" y="1459700"/>
            <a:ext cx="760800" cy="151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743950" y="1374800"/>
            <a:ext cx="342900" cy="436200"/>
          </a:xfrm>
          <a:prstGeom prst="flowChartConnector">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 name="Google Shape;87;p16"/>
          <p:cNvPicPr preferRelativeResize="0"/>
          <p:nvPr/>
        </p:nvPicPr>
        <p:blipFill>
          <a:blip r:embed="rId4">
            <a:alphaModFix/>
          </a:blip>
          <a:stretch>
            <a:fillRect/>
          </a:stretch>
        </p:blipFill>
        <p:spPr>
          <a:xfrm>
            <a:off x="8242745" y="0"/>
            <a:ext cx="901249" cy="866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#1: Begin Course Selection</a:t>
            </a:r>
            <a:endParaRPr/>
          </a:p>
        </p:txBody>
      </p:sp>
      <p:sp>
        <p:nvSpPr>
          <p:cNvPr id="93" name="Google Shape;93;p17"/>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5" name="Google Shape;95;p17"/>
          <p:cNvPicPr preferRelativeResize="0"/>
          <p:nvPr/>
        </p:nvPicPr>
        <p:blipFill>
          <a:blip r:embed="rId3">
            <a:alphaModFix/>
          </a:blip>
          <a:stretch>
            <a:fillRect/>
          </a:stretch>
        </p:blipFill>
        <p:spPr>
          <a:xfrm>
            <a:off x="8242745" y="0"/>
            <a:ext cx="901249" cy="866775"/>
          </a:xfrm>
          <a:prstGeom prst="rect">
            <a:avLst/>
          </a:prstGeom>
          <a:noFill/>
          <a:ln>
            <a:noFill/>
          </a:ln>
        </p:spPr>
      </p:pic>
      <p:pic>
        <p:nvPicPr>
          <p:cNvPr id="3" name="Picture 2">
            <a:extLst>
              <a:ext uri="{FF2B5EF4-FFF2-40B4-BE49-F238E27FC236}">
                <a16:creationId xmlns:a16="http://schemas.microsoft.com/office/drawing/2014/main" id="{F36948A3-5C56-81BA-F5F2-EE5AAC6EB9FB}"/>
              </a:ext>
            </a:extLst>
          </p:cNvPr>
          <p:cNvPicPr>
            <a:picLocks noChangeAspect="1"/>
          </p:cNvPicPr>
          <p:nvPr/>
        </p:nvPicPr>
        <p:blipFill>
          <a:blip r:embed="rId4"/>
          <a:stretch>
            <a:fillRect/>
          </a:stretch>
        </p:blipFill>
        <p:spPr>
          <a:xfrm>
            <a:off x="308229" y="1226345"/>
            <a:ext cx="8520600" cy="3334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B29C0-6730-24EA-0253-24313A162D21}"/>
              </a:ext>
            </a:extLst>
          </p:cNvPr>
          <p:cNvSpPr>
            <a:spLocks noGrp="1"/>
          </p:cNvSpPr>
          <p:nvPr>
            <p:ph type="title"/>
          </p:nvPr>
        </p:nvSpPr>
        <p:spPr/>
        <p:txBody>
          <a:bodyPr/>
          <a:lstStyle/>
          <a:p>
            <a:r>
              <a:rPr lang="en-US" dirty="0"/>
              <a:t>Opt-Out Option</a:t>
            </a:r>
          </a:p>
        </p:txBody>
      </p:sp>
      <p:sp>
        <p:nvSpPr>
          <p:cNvPr id="3" name="Text Placeholder 2">
            <a:extLst>
              <a:ext uri="{FF2B5EF4-FFF2-40B4-BE49-F238E27FC236}">
                <a16:creationId xmlns:a16="http://schemas.microsoft.com/office/drawing/2014/main" id="{C3FE20AB-728A-0F13-CB36-A949B5D4758A}"/>
              </a:ext>
            </a:extLst>
          </p:cNvPr>
          <p:cNvSpPr>
            <a:spLocks noGrp="1"/>
          </p:cNvSpPr>
          <p:nvPr>
            <p:ph type="body" idx="1"/>
          </p:nvPr>
        </p:nvSpPr>
        <p:spPr>
          <a:xfrm>
            <a:off x="263209" y="904350"/>
            <a:ext cx="8520600" cy="3334800"/>
          </a:xfrm>
        </p:spPr>
        <p:txBody>
          <a:bodyPr/>
          <a:lstStyle/>
          <a:p>
            <a:endParaRPr lang="en-US" b="1" dirty="0"/>
          </a:p>
          <a:p>
            <a:pPr marL="114300" indent="0" algn="ctr">
              <a:buNone/>
            </a:pPr>
            <a:r>
              <a:rPr lang="en-US" sz="1400" b="1" dirty="0">
                <a:solidFill>
                  <a:srgbClr val="FF0000"/>
                </a:solidFill>
              </a:rPr>
              <a:t>“Beginning with students who entered Grade 9 in the 2020-21 school year, all students must earn at least two online learning credits as part of the requirements for an Ontario Secondary School Diploma (OSSD), unless they have opted out or been exempted”.-Ministry of Education</a:t>
            </a:r>
          </a:p>
          <a:p>
            <a:pPr marL="114300" indent="0" algn="ctr">
              <a:buNone/>
            </a:pPr>
            <a:endParaRPr lang="en-US" sz="1400" dirty="0">
              <a:solidFill>
                <a:srgbClr val="FF0000"/>
              </a:solidFill>
            </a:endParaRPr>
          </a:p>
          <a:p>
            <a:r>
              <a:rPr lang="en-US" sz="1400" dirty="0"/>
              <a:t>If you choose to Opt-Out of Online Learning, you can select the </a:t>
            </a:r>
            <a:r>
              <a:rPr lang="en-US" sz="1400" b="1" dirty="0"/>
              <a:t>OPTOUT</a:t>
            </a:r>
            <a:r>
              <a:rPr lang="en-US" sz="1400" dirty="0"/>
              <a:t> code.  The Online Learning Opt-out box will be the first slot in your High School Plan (see example below).  </a:t>
            </a:r>
          </a:p>
          <a:p>
            <a:r>
              <a:rPr lang="en-US" sz="1400" dirty="0"/>
              <a:t>If you don’t want to opt out, do not click on the online learning opt-out and proceed with your course selection. </a:t>
            </a:r>
          </a:p>
          <a:p>
            <a:endParaRPr lang="en-US" dirty="0"/>
          </a:p>
          <a:p>
            <a:endParaRPr lang="en-US" dirty="0"/>
          </a:p>
        </p:txBody>
      </p:sp>
      <p:pic>
        <p:nvPicPr>
          <p:cNvPr id="5" name="Picture 4">
            <a:extLst>
              <a:ext uri="{FF2B5EF4-FFF2-40B4-BE49-F238E27FC236}">
                <a16:creationId xmlns:a16="http://schemas.microsoft.com/office/drawing/2014/main" id="{E7F6F3EB-E986-0819-B8CC-47A8283145E5}"/>
              </a:ext>
            </a:extLst>
          </p:cNvPr>
          <p:cNvPicPr>
            <a:picLocks noChangeAspect="1"/>
          </p:cNvPicPr>
          <p:nvPr/>
        </p:nvPicPr>
        <p:blipFill>
          <a:blip r:embed="rId2"/>
          <a:stretch>
            <a:fillRect/>
          </a:stretch>
        </p:blipFill>
        <p:spPr>
          <a:xfrm>
            <a:off x="311700" y="3325092"/>
            <a:ext cx="8520600" cy="1323466"/>
          </a:xfrm>
          <a:prstGeom prst="rect">
            <a:avLst/>
          </a:prstGeom>
        </p:spPr>
      </p:pic>
    </p:spTree>
    <p:extLst>
      <p:ext uri="{BB962C8B-B14F-4D97-AF65-F5344CB8AC3E}">
        <p14:creationId xmlns:p14="http://schemas.microsoft.com/office/powerpoint/2010/main" val="4113976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78603-8012-4AA3-93E1-16A5D0AD3350}"/>
              </a:ext>
            </a:extLst>
          </p:cNvPr>
          <p:cNvSpPr>
            <a:spLocks noGrp="1"/>
          </p:cNvSpPr>
          <p:nvPr>
            <p:ph type="body" idx="1"/>
          </p:nvPr>
        </p:nvSpPr>
        <p:spPr>
          <a:xfrm>
            <a:off x="3818809" y="679731"/>
            <a:ext cx="4699875" cy="4228466"/>
          </a:xfrm>
        </p:spPr>
        <p:txBody>
          <a:bodyPr/>
          <a:lstStyle/>
          <a:p>
            <a:pPr marL="114300" indent="0" algn="ctr">
              <a:buNone/>
            </a:pPr>
            <a:r>
              <a:rPr lang="en-US" sz="6600" dirty="0"/>
              <a:t>2 Alternate </a:t>
            </a:r>
          </a:p>
          <a:p>
            <a:pPr marL="114300" indent="0" algn="ctr">
              <a:buNone/>
            </a:pPr>
            <a:r>
              <a:rPr lang="en-US" sz="6600" dirty="0"/>
              <a:t>Courses Required!</a:t>
            </a:r>
          </a:p>
        </p:txBody>
      </p:sp>
      <p:pic>
        <p:nvPicPr>
          <p:cNvPr id="5" name="Picture 4">
            <a:extLst>
              <a:ext uri="{FF2B5EF4-FFF2-40B4-BE49-F238E27FC236}">
                <a16:creationId xmlns:a16="http://schemas.microsoft.com/office/drawing/2014/main" id="{BC58F253-5FC0-4486-8915-B455014B9BFB}"/>
              </a:ext>
            </a:extLst>
          </p:cNvPr>
          <p:cNvPicPr>
            <a:picLocks noChangeAspect="1"/>
          </p:cNvPicPr>
          <p:nvPr/>
        </p:nvPicPr>
        <p:blipFill>
          <a:blip r:embed="rId2"/>
          <a:stretch>
            <a:fillRect/>
          </a:stretch>
        </p:blipFill>
        <p:spPr>
          <a:xfrm>
            <a:off x="408373" y="1085850"/>
            <a:ext cx="3257550" cy="2971800"/>
          </a:xfrm>
          <a:prstGeom prst="rect">
            <a:avLst/>
          </a:prstGeom>
        </p:spPr>
      </p:pic>
    </p:spTree>
    <p:extLst>
      <p:ext uri="{BB962C8B-B14F-4D97-AF65-F5344CB8AC3E}">
        <p14:creationId xmlns:p14="http://schemas.microsoft.com/office/powerpoint/2010/main" val="2182920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#2: Review Courses</a:t>
            </a:r>
            <a:endParaRPr/>
          </a:p>
        </p:txBody>
      </p:sp>
      <p:sp>
        <p:nvSpPr>
          <p:cNvPr id="101" name="Google Shape;101;p1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2" name="Google Shape;102;p18"/>
          <p:cNvPicPr preferRelativeResize="0"/>
          <p:nvPr/>
        </p:nvPicPr>
        <p:blipFill>
          <a:blip r:embed="rId3">
            <a:alphaModFix/>
          </a:blip>
          <a:stretch>
            <a:fillRect/>
          </a:stretch>
        </p:blipFill>
        <p:spPr>
          <a:xfrm>
            <a:off x="311700" y="1077500"/>
            <a:ext cx="8571549" cy="3867150"/>
          </a:xfrm>
          <a:prstGeom prst="rect">
            <a:avLst/>
          </a:prstGeom>
          <a:noFill/>
          <a:ln>
            <a:noFill/>
          </a:ln>
        </p:spPr>
      </p:pic>
      <p:pic>
        <p:nvPicPr>
          <p:cNvPr id="103" name="Google Shape;103;p18"/>
          <p:cNvPicPr preferRelativeResize="0"/>
          <p:nvPr/>
        </p:nvPicPr>
        <p:blipFill>
          <a:blip r:embed="rId4">
            <a:alphaModFix/>
          </a:blip>
          <a:stretch>
            <a:fillRect/>
          </a:stretch>
        </p:blipFill>
        <p:spPr>
          <a:xfrm>
            <a:off x="8242745" y="0"/>
            <a:ext cx="901249" cy="866775"/>
          </a:xfrm>
          <a:prstGeom prst="rect">
            <a:avLst/>
          </a:prstGeom>
          <a:noFill/>
          <a:ln>
            <a:noFill/>
          </a:ln>
        </p:spPr>
      </p:pic>
      <p:sp>
        <p:nvSpPr>
          <p:cNvPr id="104" name="Google Shape;104;p18"/>
          <p:cNvSpPr/>
          <p:nvPr/>
        </p:nvSpPr>
        <p:spPr>
          <a:xfrm>
            <a:off x="379525" y="4414425"/>
            <a:ext cx="329700" cy="309600"/>
          </a:xfrm>
          <a:prstGeom prst="star5">
            <a:avLst>
              <a:gd name="adj" fmla="val 19098"/>
              <a:gd name="hf" fmla="val 105146"/>
              <a:gd name="vf" fmla="val 110557"/>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#3: Submit Courses</a:t>
            </a:r>
            <a:endParaRPr/>
          </a:p>
        </p:txBody>
      </p:sp>
      <p:pic>
        <p:nvPicPr>
          <p:cNvPr id="110" name="Google Shape;110;p19"/>
          <p:cNvPicPr preferRelativeResize="0"/>
          <p:nvPr/>
        </p:nvPicPr>
        <p:blipFill>
          <a:blip r:embed="rId3">
            <a:alphaModFix/>
          </a:blip>
          <a:stretch>
            <a:fillRect/>
          </a:stretch>
        </p:blipFill>
        <p:spPr>
          <a:xfrm>
            <a:off x="8242745" y="0"/>
            <a:ext cx="901249" cy="866775"/>
          </a:xfrm>
          <a:prstGeom prst="rect">
            <a:avLst/>
          </a:prstGeom>
          <a:noFill/>
          <a:ln>
            <a:noFill/>
          </a:ln>
        </p:spPr>
      </p:pic>
      <p:pic>
        <p:nvPicPr>
          <p:cNvPr id="111" name="Google Shape;111;p19"/>
          <p:cNvPicPr preferRelativeResize="0"/>
          <p:nvPr/>
        </p:nvPicPr>
        <p:blipFill>
          <a:blip r:embed="rId4">
            <a:alphaModFix/>
          </a:blip>
          <a:stretch>
            <a:fillRect/>
          </a:stretch>
        </p:blipFill>
        <p:spPr>
          <a:xfrm>
            <a:off x="311700" y="1564475"/>
            <a:ext cx="8520601" cy="2346725"/>
          </a:xfrm>
          <a:prstGeom prst="rect">
            <a:avLst/>
          </a:prstGeom>
          <a:noFill/>
          <a:ln>
            <a:noFill/>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3E17B9EF2CE84EA7688F8421566F87" ma:contentTypeVersion="3" ma:contentTypeDescription="Create a new document." ma:contentTypeScope="" ma:versionID="80ec04f8daee5b34556ebf500265ae70">
  <xsd:schema xmlns:xsd="http://www.w3.org/2001/XMLSchema" xmlns:xs="http://www.w3.org/2001/XMLSchema" xmlns:p="http://schemas.microsoft.com/office/2006/metadata/properties" xmlns:ns1="http://schemas.microsoft.com/sharepoint/v3" xmlns:ns2="1f6be115-e5c2-4169-8502-2bc7d5724b41" targetNamespace="http://schemas.microsoft.com/office/2006/metadata/properties" ma:root="true" ma:fieldsID="69157039c0ce05b1dc99ad7fcc7f4a01" ns1:_="" ns2:_="">
    <xsd:import namespace="http://schemas.microsoft.com/sharepoint/v3"/>
    <xsd:import namespace="1f6be115-e5c2-4169-8502-2bc7d5724b41"/>
    <xsd:element name="properties">
      <xsd:complexType>
        <xsd:sequence>
          <xsd:element name="documentManagement">
            <xsd:complexType>
              <xsd:all>
                <xsd:element ref="ns1:PublishingStartDate" minOccurs="0"/>
                <xsd:element ref="ns1:PublishingExpirationDate" minOccurs="0"/>
                <xsd:element ref="ns2:Month" minOccurs="0"/>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6be115-e5c2-4169-8502-2bc7d5724b41" elementFormDefault="qualified">
    <xsd:import namespace="http://schemas.microsoft.com/office/2006/documentManagement/types"/>
    <xsd:import namespace="http://schemas.microsoft.com/office/infopath/2007/PartnerControls"/>
    <xsd:element name="Month" ma:index="10" nillable="true" ma:displayName="Month" ma:internalName="Month">
      <xsd:simpleType>
        <xsd:restriction base="dms:Text">
          <xsd:maxLength value="255"/>
        </xsd:restriction>
      </xsd:simpleType>
    </xsd:element>
    <xsd:element name="Year" ma:index="11" nillable="true" ma:displayName="Year" ma:internalName="Yea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Month xmlns="1f6be115-e5c2-4169-8502-2bc7d5724b41" xsi:nil="true"/>
    <Year xmlns="1f6be115-e5c2-4169-8502-2bc7d5724b41" xsi:nil="true"/>
  </documentManagement>
</p:properties>
</file>

<file path=customXml/itemProps1.xml><?xml version="1.0" encoding="utf-8"?>
<ds:datastoreItem xmlns:ds="http://schemas.openxmlformats.org/officeDocument/2006/customXml" ds:itemID="{C8C58474-0679-431D-AE03-585DDFD01E1D}"/>
</file>

<file path=customXml/itemProps2.xml><?xml version="1.0" encoding="utf-8"?>
<ds:datastoreItem xmlns:ds="http://schemas.openxmlformats.org/officeDocument/2006/customXml" ds:itemID="{D9429F4B-98B6-4835-9E5F-91C4AAA89427}"/>
</file>

<file path=customXml/itemProps3.xml><?xml version="1.0" encoding="utf-8"?>
<ds:datastoreItem xmlns:ds="http://schemas.openxmlformats.org/officeDocument/2006/customXml" ds:itemID="{8D2269EB-6075-43DC-B506-833FBE245298}"/>
</file>

<file path=docProps/app.xml><?xml version="1.0" encoding="utf-8"?>
<Properties xmlns="http://schemas.openxmlformats.org/officeDocument/2006/extended-properties" xmlns:vt="http://schemas.openxmlformats.org/officeDocument/2006/docPropsVTypes">
  <TotalTime>1575</TotalTime>
  <Words>1242</Words>
  <Application>Microsoft Office PowerPoint</Application>
  <PresentationFormat>On-screen Show (16:9)</PresentationFormat>
  <Paragraphs>146</Paragraphs>
  <Slides>20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Playfair Display</vt:lpstr>
      <vt:lpstr>Arial</vt:lpstr>
      <vt:lpstr>Montserrat</vt:lpstr>
      <vt:lpstr>Oswald</vt:lpstr>
      <vt:lpstr>Pop</vt:lpstr>
      <vt:lpstr>MyBlueprint 2025-2026 Course Selection </vt:lpstr>
      <vt:lpstr>   IMPORTANT DATES   </vt:lpstr>
      <vt:lpstr>MyBlueprint: Log On</vt:lpstr>
      <vt:lpstr>MyBlueprint Student Dashboard </vt:lpstr>
      <vt:lpstr>Step #1: Begin Course Selection</vt:lpstr>
      <vt:lpstr>Opt-Out Option</vt:lpstr>
      <vt:lpstr>PowerPoint Presentation</vt:lpstr>
      <vt:lpstr>Step #2: Review Courses</vt:lpstr>
      <vt:lpstr>Step #3: Submit Courses</vt:lpstr>
      <vt:lpstr>Step #4: Parent/Guardian Approval Email</vt:lpstr>
      <vt:lpstr> Parent/Guardian Approval Message</vt:lpstr>
      <vt:lpstr>Re-Allow Submission</vt:lpstr>
      <vt:lpstr>PowerPoint Presentation</vt:lpstr>
      <vt:lpstr>              Courses at Loyola for 2025-2026</vt:lpstr>
      <vt:lpstr>CURRENT GRADE 9 STUDENTS: GRADE 10 OPTIONS</vt:lpstr>
      <vt:lpstr>CURRENT GRADE 10 STUDENTS: GRADE 11 OPTIONS</vt:lpstr>
      <vt:lpstr>CURRENT GRADE 11 STUDENTS: GRADE 12 OPTIONS</vt:lpstr>
      <vt:lpstr>PowerPoint Presentation</vt:lpstr>
      <vt:lpstr>PowerPoint Presentation</vt:lpstr>
      <vt:lpstr>If you have questions, make an appointment with your Guidance Counsellor on  Microsoft Teams (Code:aobp2pj).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MyBlueprint Course Selection 2025-2026</dc:title>
  <dc:creator>Kerr, Renee</dc:creator>
  <cp:lastModifiedBy>Kerr, Renee</cp:lastModifiedBy>
  <cp:revision>50</cp:revision>
  <dcterms:modified xsi:type="dcterms:W3CDTF">2024-12-03T18:34:11Z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0x010100B93E17B9EF2CE84EA7688F8421566F87</vt:lpwstr>
  </property>
</Properties>
</file>